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9" r:id="rId1"/>
  </p:sldMasterIdLst>
  <p:notesMasterIdLst>
    <p:notesMasterId r:id="rId45"/>
  </p:notesMasterIdLst>
  <p:handoutMasterIdLst>
    <p:handoutMasterId r:id="rId46"/>
  </p:handoutMasterIdLst>
  <p:sldIdLst>
    <p:sldId id="460" r:id="rId2"/>
    <p:sldId id="511" r:id="rId3"/>
    <p:sldId id="375" r:id="rId4"/>
    <p:sldId id="377" r:id="rId5"/>
    <p:sldId id="378" r:id="rId6"/>
    <p:sldId id="398" r:id="rId7"/>
    <p:sldId id="432" r:id="rId8"/>
    <p:sldId id="470" r:id="rId9"/>
    <p:sldId id="382" r:id="rId10"/>
    <p:sldId id="475" r:id="rId11"/>
    <p:sldId id="476" r:id="rId12"/>
    <p:sldId id="477" r:id="rId13"/>
    <p:sldId id="384" r:id="rId14"/>
    <p:sldId id="473" r:id="rId15"/>
    <p:sldId id="385" r:id="rId16"/>
    <p:sldId id="394" r:id="rId17"/>
    <p:sldId id="481" r:id="rId18"/>
    <p:sldId id="478" r:id="rId19"/>
    <p:sldId id="479" r:id="rId20"/>
    <p:sldId id="482" r:id="rId21"/>
    <p:sldId id="483" r:id="rId22"/>
    <p:sldId id="484" r:id="rId23"/>
    <p:sldId id="485" r:id="rId24"/>
    <p:sldId id="491" r:id="rId25"/>
    <p:sldId id="492" r:id="rId26"/>
    <p:sldId id="493" r:id="rId27"/>
    <p:sldId id="494" r:id="rId28"/>
    <p:sldId id="495" r:id="rId29"/>
    <p:sldId id="496" r:id="rId30"/>
    <p:sldId id="497" r:id="rId31"/>
    <p:sldId id="498" r:id="rId32"/>
    <p:sldId id="499" r:id="rId33"/>
    <p:sldId id="500" r:id="rId34"/>
    <p:sldId id="501" r:id="rId35"/>
    <p:sldId id="502" r:id="rId36"/>
    <p:sldId id="503" r:id="rId37"/>
    <p:sldId id="504" r:id="rId38"/>
    <p:sldId id="505" r:id="rId39"/>
    <p:sldId id="506" r:id="rId40"/>
    <p:sldId id="507" r:id="rId41"/>
    <p:sldId id="508" r:id="rId42"/>
    <p:sldId id="509" r:id="rId43"/>
    <p:sldId id="510" r:id="rId44"/>
  </p:sldIdLst>
  <p:sldSz cx="12192000" cy="6858000"/>
  <p:notesSz cx="7315200" cy="9601200"/>
  <p:custDataLst>
    <p:tags r:id="rId47"/>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16B"/>
    <a:srgbClr val="33CC33"/>
    <a:srgbClr val="3333FF"/>
    <a:srgbClr val="FFFF00"/>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A0666-0459-A399-A5C1-0D9A14A0428D}" v="66" dt="2022-12-09T22:39:30.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11"/>
    <p:restoredTop sz="91458"/>
  </p:normalViewPr>
  <p:slideViewPr>
    <p:cSldViewPr>
      <p:cViewPr varScale="1">
        <p:scale>
          <a:sx n="88" d="100"/>
          <a:sy n="88" d="100"/>
        </p:scale>
        <p:origin x="184" y="27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E40C18FC-EE2D-42E8-B71B-E316FD60716A}" type="slidenum">
              <a:rPr lang="en-US"/>
              <a:pPr/>
              <a:t>‹#›</a:t>
            </a:fld>
            <a:endParaRPr lang="en-US"/>
          </a:p>
        </p:txBody>
      </p:sp>
    </p:spTree>
    <p:extLst>
      <p:ext uri="{BB962C8B-B14F-4D97-AF65-F5344CB8AC3E}">
        <p14:creationId xmlns:p14="http://schemas.microsoft.com/office/powerpoint/2010/main" val="1897727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5200DAEC-8020-4CF7-A90A-331E0EE17C26}" type="slidenum">
              <a:rPr lang="en-US"/>
              <a:pPr/>
              <a:t>‹#›</a:t>
            </a:fld>
            <a:endParaRPr lang="en-US"/>
          </a:p>
        </p:txBody>
      </p:sp>
    </p:spTree>
    <p:extLst>
      <p:ext uri="{BB962C8B-B14F-4D97-AF65-F5344CB8AC3E}">
        <p14:creationId xmlns:p14="http://schemas.microsoft.com/office/powerpoint/2010/main" val="17462260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latin typeface="Calibri"/>
              <a:cs typeface="Calibri"/>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latin typeface="Calibri"/>
                <a:cs typeface="Calibri"/>
              </a:rPr>
              <a:t>Note: pretty short lecture, good one to present mini-contest results or anything else not </a:t>
            </a:r>
            <a:r>
              <a:rPr lang="en-US" sz="1200" baseline="0">
                <a:latin typeface="Calibri"/>
                <a:cs typeface="Calibri"/>
              </a:rPr>
              <a:t>exactly lecture.</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1</a:t>
            </a:fld>
            <a:endParaRPr lang="en-US"/>
          </a:p>
        </p:txBody>
      </p:sp>
    </p:spTree>
    <p:extLst>
      <p:ext uri="{BB962C8B-B14F-4D97-AF65-F5344CB8AC3E}">
        <p14:creationId xmlns:p14="http://schemas.microsoft.com/office/powerpoint/2010/main" val="711160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6F41D82-CFF6-49DA-BB1F-0BF0014E07B6}" type="slidenum">
              <a:rPr lang="en-US" sz="1300"/>
              <a:pPr eaLnBrk="1" hangingPunct="1"/>
              <a:t>29</a:t>
            </a:fld>
            <a:endParaRPr lang="en-US" sz="1300"/>
          </a:p>
        </p:txBody>
      </p:sp>
      <p:sp>
        <p:nvSpPr>
          <p:cNvPr id="52226" name="Rectangle 2"/>
          <p:cNvSpPr>
            <a:spLocks noGrp="1" noRot="1" noChangeAspect="1" noChangeArrowheads="1" noTextEdit="1"/>
          </p:cNvSpPr>
          <p:nvPr>
            <p:ph type="sldImg"/>
          </p:nvPr>
        </p:nvSpPr>
        <p:spPr>
          <a:xfrm>
            <a:off x="457200" y="720725"/>
            <a:ext cx="6400800" cy="3600450"/>
          </a:xfrm>
          <a:ln/>
        </p:spPr>
      </p:sp>
      <p:sp>
        <p:nvSpPr>
          <p:cNvPr id="52227"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5784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2F25A04-AD2E-44F3-AFC4-F98EA25C7AF0}" type="slidenum">
              <a:rPr lang="en-US" sz="1300"/>
              <a:pPr eaLnBrk="1" hangingPunct="1"/>
              <a:t>30</a:t>
            </a:fld>
            <a:endParaRPr lang="en-US" sz="1300"/>
          </a:p>
        </p:txBody>
      </p:sp>
      <p:sp>
        <p:nvSpPr>
          <p:cNvPr id="54274" name="Rectangle 2"/>
          <p:cNvSpPr>
            <a:spLocks noGrp="1" noRot="1" noChangeAspect="1" noChangeArrowheads="1" noTextEdit="1"/>
          </p:cNvSpPr>
          <p:nvPr>
            <p:ph type="sldImg"/>
          </p:nvPr>
        </p:nvSpPr>
        <p:spPr>
          <a:xfrm>
            <a:off x="457200" y="720725"/>
            <a:ext cx="6400800" cy="3600450"/>
          </a:xfrm>
          <a:ln/>
        </p:spPr>
      </p:sp>
      <p:sp>
        <p:nvSpPr>
          <p:cNvPr id="54275"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696748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C31FDCF-3A5F-45BB-BE78-2255FC240CFB}" type="slidenum">
              <a:rPr lang="en-US" sz="1300"/>
              <a:pPr eaLnBrk="1" hangingPunct="1"/>
              <a:t>31</a:t>
            </a:fld>
            <a:endParaRPr lang="en-US" sz="1300"/>
          </a:p>
        </p:txBody>
      </p:sp>
      <p:sp>
        <p:nvSpPr>
          <p:cNvPr id="56322" name="Rectangle 2"/>
          <p:cNvSpPr>
            <a:spLocks noGrp="1" noRot="1" noChangeAspect="1" noChangeArrowheads="1" noTextEdit="1"/>
          </p:cNvSpPr>
          <p:nvPr>
            <p:ph type="sldImg"/>
          </p:nvPr>
        </p:nvSpPr>
        <p:spPr>
          <a:xfrm>
            <a:off x="457200" y="720725"/>
            <a:ext cx="6400800" cy="3600450"/>
          </a:xfrm>
          <a:ln/>
        </p:spPr>
      </p:sp>
      <p:sp>
        <p:nvSpPr>
          <p:cNvPr id="56323"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2570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6150C38-8F90-468C-8ADD-18932126F018}" type="slidenum">
              <a:rPr lang="en-US" sz="1300"/>
              <a:pPr eaLnBrk="1" hangingPunct="1"/>
              <a:t>32</a:t>
            </a:fld>
            <a:endParaRPr lang="en-US" sz="1300"/>
          </a:p>
        </p:txBody>
      </p:sp>
      <p:sp>
        <p:nvSpPr>
          <p:cNvPr id="58370" name="Rectangle 2"/>
          <p:cNvSpPr>
            <a:spLocks noGrp="1" noRot="1" noChangeAspect="1" noChangeArrowheads="1" noTextEdit="1"/>
          </p:cNvSpPr>
          <p:nvPr>
            <p:ph type="sldImg"/>
          </p:nvPr>
        </p:nvSpPr>
        <p:spPr>
          <a:xfrm>
            <a:off x="457200" y="720725"/>
            <a:ext cx="6400800" cy="3600450"/>
          </a:xfrm>
          <a:ln/>
        </p:spPr>
      </p:sp>
      <p:sp>
        <p:nvSpPr>
          <p:cNvPr id="58371"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52966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TODO: intermediate step in</a:t>
            </a:r>
            <a:r>
              <a:rPr lang="en-US" baseline="0" dirty="0"/>
              <a:t> derivation!</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34</a:t>
            </a:fld>
            <a:endParaRPr lang="en-US"/>
          </a:p>
        </p:txBody>
      </p:sp>
    </p:spTree>
    <p:extLst>
      <p:ext uri="{BB962C8B-B14F-4D97-AF65-F5344CB8AC3E}">
        <p14:creationId xmlns:p14="http://schemas.microsoft.com/office/powerpoint/2010/main" val="288387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nSpc>
                <a:spcPct val="90000"/>
              </a:lnSpc>
            </a:pPr>
            <a:r>
              <a:rPr lang="en-US" sz="1200" dirty="0">
                <a:latin typeface="Calibri"/>
                <a:cs typeface="Calibri"/>
              </a:rPr>
              <a:t>Basic idea: beliefs “reweighted” by likelihood of evidence</a:t>
            </a:r>
          </a:p>
          <a:p>
            <a:pPr>
              <a:lnSpc>
                <a:spcPct val="90000"/>
              </a:lnSpc>
            </a:pPr>
            <a:r>
              <a:rPr lang="en-US" sz="1200" dirty="0">
                <a:latin typeface="Calibri"/>
                <a:cs typeface="Calibri"/>
              </a:rPr>
              <a:t>Unlike passage of time, we have to renormalize</a:t>
            </a: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36</a:t>
            </a:fld>
            <a:endParaRPr lang="en-US"/>
          </a:p>
        </p:txBody>
      </p:sp>
    </p:spTree>
    <p:extLst>
      <p:ext uri="{BB962C8B-B14F-4D97-AF65-F5344CB8AC3E}">
        <p14:creationId xmlns:p14="http://schemas.microsoft.com/office/powerpoint/2010/main" val="2420963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TODO: explain</a:t>
            </a:r>
            <a:r>
              <a:rPr lang="en-US" baseline="0" dirty="0"/>
              <a:t> </a:t>
            </a:r>
            <a:r>
              <a:rPr lang="en-US" baseline="0" dirty="0" err="1"/>
              <a:t>propto</a:t>
            </a:r>
            <a:r>
              <a:rPr lang="en-US" baseline="0" dirty="0"/>
              <a:t> and it’s </a:t>
            </a:r>
            <a:r>
              <a:rPr lang="en-US" baseline="0" dirty="0" err="1"/>
              <a:t>X_t</a:t>
            </a:r>
            <a:r>
              <a:rPr lang="en-US" baseline="0" dirty="0"/>
              <a:t>, not X</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39</a:t>
            </a:fld>
            <a:endParaRPr lang="en-US"/>
          </a:p>
        </p:txBody>
      </p:sp>
    </p:spTree>
    <p:extLst>
      <p:ext uri="{BB962C8B-B14F-4D97-AF65-F5344CB8AC3E}">
        <p14:creationId xmlns:p14="http://schemas.microsoft.com/office/powerpoint/2010/main" val="4145341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4</a:t>
            </a:fld>
            <a:endParaRPr lang="en-US" sz="1300"/>
          </a:p>
        </p:txBody>
      </p:sp>
    </p:spTree>
    <p:extLst>
      <p:ext uri="{BB962C8B-B14F-4D97-AF65-F5344CB8AC3E}">
        <p14:creationId xmlns:p14="http://schemas.microsoft.com/office/powerpoint/2010/main" val="43683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15</a:t>
            </a:fld>
            <a:endParaRPr lang="en-US" sz="1300"/>
          </a:p>
        </p:txBody>
      </p:sp>
    </p:spTree>
    <p:extLst>
      <p:ext uri="{BB962C8B-B14F-4D97-AF65-F5344CB8AC3E}">
        <p14:creationId xmlns:p14="http://schemas.microsoft.com/office/powerpoint/2010/main" val="234181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With re-ordering</a:t>
            </a:r>
            <a:r>
              <a:rPr lang="en-US" baseline="0" dirty="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16</a:t>
            </a:fld>
            <a:endParaRPr lang="en-US"/>
          </a:p>
        </p:txBody>
      </p:sp>
    </p:spTree>
    <p:extLst>
      <p:ext uri="{BB962C8B-B14F-4D97-AF65-F5344CB8AC3E}">
        <p14:creationId xmlns:p14="http://schemas.microsoft.com/office/powerpoint/2010/main" val="3396145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457200" y="720725"/>
            <a:ext cx="6400800" cy="3600450"/>
          </a:xfrm>
          <a:ln/>
        </p:spPr>
      </p:sp>
      <p:sp>
        <p:nvSpPr>
          <p:cNvPr id="4096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B9508E5-0874-424A-AC6D-A47A8201704D}" type="slidenum">
              <a:rPr lang="en-US" sz="1300"/>
              <a:pPr eaLnBrk="1" hangingPunct="1"/>
              <a:t>22</a:t>
            </a:fld>
            <a:endParaRPr lang="en-US" sz="1300"/>
          </a:p>
        </p:txBody>
      </p:sp>
    </p:spTree>
    <p:extLst>
      <p:ext uri="{BB962C8B-B14F-4D97-AF65-F5344CB8AC3E}">
        <p14:creationId xmlns:p14="http://schemas.microsoft.com/office/powerpoint/2010/main" val="64974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xfrm>
            <a:off x="457200" y="720725"/>
            <a:ext cx="6400800" cy="3600450"/>
          </a:xfrm>
          <a:ln/>
        </p:spPr>
      </p:sp>
      <p:sp>
        <p:nvSpPr>
          <p:cNvPr id="450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 name="Slide Number Placeholder 3"/>
          <p:cNvSpPr>
            <a:spLocks noGrp="1"/>
          </p:cNvSpPr>
          <p:nvPr>
            <p:ph type="sldNum" sz="quarter" idx="5"/>
          </p:nvPr>
        </p:nvSpPr>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0D98D4-78BC-410E-807E-3CF904F29929}" type="slidenum">
              <a:rPr lang="en-US" sz="1300"/>
              <a:pPr eaLnBrk="1" hangingPunct="1"/>
              <a:t>26</a:t>
            </a:fld>
            <a:endParaRPr lang="en-US" sz="1300"/>
          </a:p>
        </p:txBody>
      </p:sp>
    </p:spTree>
    <p:extLst>
      <p:ext uri="{BB962C8B-B14F-4D97-AF65-F5344CB8AC3E}">
        <p14:creationId xmlns:p14="http://schemas.microsoft.com/office/powerpoint/2010/main" val="177028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467A021-EE08-411B-BCD8-80D56E705DA8}" type="slidenum">
              <a:rPr lang="en-US" sz="1300"/>
              <a:pPr eaLnBrk="1" hangingPunct="1"/>
              <a:t>27</a:t>
            </a:fld>
            <a:endParaRPr lang="en-US" sz="1300"/>
          </a:p>
        </p:txBody>
      </p:sp>
      <p:sp>
        <p:nvSpPr>
          <p:cNvPr id="48130" name="Rectangle 2"/>
          <p:cNvSpPr>
            <a:spLocks noGrp="1" noRot="1" noChangeAspect="1" noChangeArrowheads="1" noTextEdit="1"/>
          </p:cNvSpPr>
          <p:nvPr>
            <p:ph type="sldImg"/>
          </p:nvPr>
        </p:nvSpPr>
        <p:spPr>
          <a:xfrm>
            <a:off x="457200" y="720725"/>
            <a:ext cx="6400800" cy="3600450"/>
          </a:xfrm>
          <a:ln/>
        </p:spPr>
      </p:sp>
      <p:sp>
        <p:nvSpPr>
          <p:cNvPr id="48131"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78592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D1D1D66-829D-40F7-87E0-0A1B418824B1}" type="slidenum">
              <a:rPr lang="en-US" sz="1300"/>
              <a:pPr eaLnBrk="1" hangingPunct="1"/>
              <a:t>28</a:t>
            </a:fld>
            <a:endParaRPr lang="en-US" sz="1300"/>
          </a:p>
        </p:txBody>
      </p:sp>
      <p:sp>
        <p:nvSpPr>
          <p:cNvPr id="50178" name="Rectangle 2"/>
          <p:cNvSpPr>
            <a:spLocks noGrp="1" noRot="1" noChangeAspect="1" noChangeArrowheads="1" noTextEdit="1"/>
          </p:cNvSpPr>
          <p:nvPr>
            <p:ph type="sldImg"/>
          </p:nvPr>
        </p:nvSpPr>
        <p:spPr>
          <a:xfrm>
            <a:off x="457200" y="720725"/>
            <a:ext cx="6400800" cy="3600450"/>
          </a:xfrm>
          <a:ln/>
        </p:spPr>
      </p:sp>
      <p:sp>
        <p:nvSpPr>
          <p:cNvPr id="50179"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264756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BBF837CE-2868-4A24-AB49-9D6ECFAE04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AC6A190-8AB7-4691-9B1A-A7A256B1BA2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6A2BF44-F5DC-417D-9079-2D308383830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0A20002-19F1-4774-AF43-286B6C1B400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1736B34-1B90-46F4-A9FD-203AD0F3FEB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81737EC-F46C-4BDE-97B4-414C27CD350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4094C94-7C12-4DBB-8C4A-35B5A4CE2B0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98BA95B-2345-4C5A-9B56-F1F9E0D05A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F73B8CD-5DCF-4A13-886D-84358CFE1E1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04A8097-C3C0-403A-AC97-EA80930ED7E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264B70B-A198-4F20-B03F-8CDDBD2584B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517FA1F-2885-4781-AF47-C9AEB50C4E15}"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4.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5.png"/><Relationship Id="rId5" Type="http://schemas.openxmlformats.org/officeDocument/2006/relationships/tags" Target="../tags/tag6.xml"/><Relationship Id="rId10" Type="http://schemas.openxmlformats.org/officeDocument/2006/relationships/image" Target="../media/image4.png"/><Relationship Id="rId4" Type="http://schemas.openxmlformats.org/officeDocument/2006/relationships/tags" Target="../tags/tag5.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3.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2.png"/><Relationship Id="rId17" Type="http://schemas.openxmlformats.org/officeDocument/2006/relationships/image" Target="../media/image47.png"/><Relationship Id="rId2" Type="http://schemas.openxmlformats.org/officeDocument/2006/relationships/tags" Target="../tags/tag27.xml"/><Relationship Id="rId16" Type="http://schemas.openxmlformats.org/officeDocument/2006/relationships/image" Target="../media/image46.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51.png"/><Relationship Id="rId5" Type="http://schemas.openxmlformats.org/officeDocument/2006/relationships/tags" Target="../tags/tag30.xml"/><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tags" Target="../tags/tag29.xml"/><Relationship Id="rId9" Type="http://schemas.openxmlformats.org/officeDocument/2006/relationships/image" Target="../media/image49.png"/><Relationship Id="rId14"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notesSlide" Target="../notesSlides/notesSlide14.xml"/><Relationship Id="rId7"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png"/><Relationship Id="rId9" Type="http://schemas.openxmlformats.org/officeDocument/2006/relationships/image" Target="../media/image61.emf"/></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oleObject" Target="../embeddings/oleObject2.bin"/><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47.png"/><Relationship Id="rId7" Type="http://schemas.openxmlformats.org/officeDocument/2006/relationships/image" Target="../media/image69.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10" Type="http://schemas.openxmlformats.org/officeDocument/2006/relationships/image" Target="../media/image72.emf"/><Relationship Id="rId4" Type="http://schemas.openxmlformats.org/officeDocument/2006/relationships/image" Target="../media/image66.emf"/><Relationship Id="rId9" Type="http://schemas.openxmlformats.org/officeDocument/2006/relationships/image" Target="../media/image71.emf"/></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oleObject" Target="../embeddings/oleObject4.bin"/><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37.xml"/><Relationship Id="rId7" Type="http://schemas.openxmlformats.org/officeDocument/2006/relationships/notesSlide" Target="../notesSlides/notesSlide17.xml"/><Relationship Id="rId12" Type="http://schemas.openxmlformats.org/officeDocument/2006/relationships/image" Target="../media/image8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2.xml"/><Relationship Id="rId11" Type="http://schemas.openxmlformats.org/officeDocument/2006/relationships/image" Target="../media/image81.png"/><Relationship Id="rId5" Type="http://schemas.openxmlformats.org/officeDocument/2006/relationships/tags" Target="../tags/tag39.xml"/><Relationship Id="rId10" Type="http://schemas.openxmlformats.org/officeDocument/2006/relationships/image" Target="../media/image80.png"/><Relationship Id="rId4" Type="http://schemas.openxmlformats.org/officeDocument/2006/relationships/tags" Target="../tags/tag38.xml"/><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2.xml"/><Relationship Id="rId18" Type="http://schemas.openxmlformats.org/officeDocument/2006/relationships/image" Target="../media/image23.png"/><Relationship Id="rId3" Type="http://schemas.openxmlformats.org/officeDocument/2006/relationships/tags" Target="../tags/tag15.xml"/><Relationship Id="rId21" Type="http://schemas.openxmlformats.org/officeDocument/2006/relationships/image" Target="../media/image26.png"/><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22.png"/><Relationship Id="rId2" Type="http://schemas.openxmlformats.org/officeDocument/2006/relationships/tags" Target="../tags/tag14.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tags" Target="../tags/tag22.xml"/><Relationship Id="rId19" Type="http://schemas.openxmlformats.org/officeDocument/2006/relationships/image" Target="../media/image24.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19.png"/><Relationship Id="rId2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latin typeface="Calibri"/>
                <a:cs typeface="Calibri"/>
              </a:rPr>
              <a:t>CS 370: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Hidden Markov Models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nchor="t">
            <a:spAutoFit/>
          </a:bodyPr>
          <a:lstStyle/>
          <a:p>
            <a:pPr algn="ctr">
              <a:spcBef>
                <a:spcPct val="50000"/>
              </a:spcBef>
            </a:pPr>
            <a:r>
              <a:rPr lang="en-US" sz="2400" dirty="0">
                <a:latin typeface="Calibri"/>
                <a:ea typeface="ＭＳ Ｐゴシック"/>
                <a:cs typeface="Calibri"/>
              </a:rPr>
              <a:t>Instructor: William </a:t>
            </a:r>
            <a:r>
              <a:rPr lang="en-US" sz="2400" dirty="0" err="1">
                <a:latin typeface="Calibri"/>
                <a:ea typeface="ＭＳ Ｐゴシック"/>
                <a:cs typeface="Calibri"/>
              </a:rPr>
              <a:t>DeMeo</a:t>
            </a:r>
            <a:r>
              <a:rPr lang="en-US" sz="2400" dirty="0">
                <a:latin typeface="Calibri"/>
                <a:ea typeface="ＭＳ Ｐゴシック"/>
                <a:cs typeface="Calibri"/>
              </a:rPr>
              <a:t>, NJIT</a:t>
            </a:r>
            <a:endParaRPr lang="en-US" sz="2400" dirty="0">
              <a:latin typeface="Calibri"/>
              <a:cs typeface="Calibri"/>
            </a:endParaRPr>
          </a:p>
          <a:p>
            <a:pPr algn="ctr">
              <a:spcBef>
                <a:spcPct val="50000"/>
              </a:spcBef>
            </a:pPr>
            <a:r>
              <a:rPr lang="en-US" sz="1400" dirty="0">
                <a:latin typeface="Calibri"/>
                <a:ea typeface="ＭＳ Ｐゴシック"/>
                <a:cs typeface="Calibri"/>
              </a:rPr>
              <a:t>[These slides were created by Dan Klein and Pieter Abbeel for CS188 Intro to AI at UC Berkeley.  All CS188 materials are available at http://ai.berkeley.edu.]</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057401"/>
            <a:ext cx="4177412" cy="3429000"/>
          </a:xfrm>
          <a:prstGeom prst="rect">
            <a:avLst/>
          </a:prstGeom>
        </p:spPr>
      </p:pic>
    </p:spTree>
    <p:extLst>
      <p:ext uri="{BB962C8B-B14F-4D97-AF65-F5344CB8AC3E}">
        <p14:creationId xmlns:p14="http://schemas.microsoft.com/office/powerpoint/2010/main" val="1811261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Basic Dynamics</a:t>
            </a:r>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2999"/>
            <a:ext cx="8412482" cy="5257801"/>
          </a:xfrm>
          <a:prstGeom prst="rect">
            <a:avLst/>
          </a:prstGeom>
        </p:spPr>
      </p:pic>
    </p:spTree>
    <p:extLst>
      <p:ext uri="{BB962C8B-B14F-4D97-AF65-F5344CB8AC3E}">
        <p14:creationId xmlns:p14="http://schemas.microsoft.com/office/powerpoint/2010/main" val="38905391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Circular Dynamics</a:t>
            </a:r>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2460473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Whirlpool Dynamics</a:t>
            </a:r>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2460473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ea typeface="ＭＳ Ｐゴシック" pitchFamily="34" charset="-128"/>
              </a:rPr>
              <a:t>Stationary distribution:</a:t>
            </a:r>
          </a:p>
          <a:p>
            <a:pPr lvl="1">
              <a:lnSpc>
                <a:spcPct val="90000"/>
              </a:lnSpc>
            </a:pPr>
            <a:r>
              <a:rPr lang="en-US" sz="2400" dirty="0">
                <a:ea typeface="ＭＳ Ｐゴシック" pitchFamily="34" charset="-128"/>
              </a:rPr>
              <a:t>The distribution we end up with is called the </a:t>
            </a:r>
            <a:r>
              <a:rPr lang="en-US" sz="2400" dirty="0">
                <a:solidFill>
                  <a:srgbClr val="CC0000"/>
                </a:solidFill>
                <a:ea typeface="ＭＳ Ｐゴシック" pitchFamily="34" charset="-128"/>
              </a:rPr>
              <a:t>stationary distribution </a:t>
            </a:r>
            <a:r>
              <a:rPr lang="en-US" sz="2400" dirty="0">
                <a:solidFill>
                  <a:srgbClr val="CC0000"/>
                </a:solidFill>
              </a:rPr>
              <a:t>  </a:t>
            </a:r>
            <a:r>
              <a:rPr lang="en-US" sz="2400" baseline="-25000" dirty="0">
                <a:solidFill>
                  <a:srgbClr val="CC0000"/>
                </a:solidFill>
                <a:latin typeface="cmsy10" pitchFamily="34" charset="0"/>
                <a:ea typeface="ＭＳ Ｐゴシック" pitchFamily="34" charset="-128"/>
              </a:rPr>
              <a:t>        </a:t>
            </a:r>
            <a:r>
              <a:rPr lang="en-US" sz="2400" dirty="0">
                <a:ea typeface="ＭＳ Ｐゴシック" pitchFamily="34" charset="-128"/>
              </a:rPr>
              <a:t>of the chain</a:t>
            </a:r>
          </a:p>
          <a:p>
            <a:pPr lvl="1">
              <a:lnSpc>
                <a:spcPct val="90000"/>
              </a:lnSpc>
            </a:pPr>
            <a:r>
              <a:rPr lang="en-US" sz="2400" dirty="0">
                <a:ea typeface="ＭＳ Ｐゴシック" pitchFamily="34" charset="-128"/>
              </a:rPr>
              <a:t>It satisfies</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2" y="4051096"/>
            <a:ext cx="10971607" cy="2806902"/>
          </a:xfrm>
          <a:prstGeom prst="rect">
            <a:avLst/>
          </a:prstGeom>
        </p:spPr>
      </p:pic>
      <p:sp>
        <p:nvSpPr>
          <p:cNvPr id="31745" name="Rectangle 2"/>
          <p:cNvSpPr>
            <a:spLocks noGrp="1" noChangeArrowheads="1"/>
          </p:cNvSpPr>
          <p:nvPr>
            <p:ph type="title"/>
          </p:nvPr>
        </p:nvSpPr>
        <p:spPr/>
        <p:txBody>
          <a:bodyPr/>
          <a:lstStyle/>
          <a:p>
            <a:r>
              <a:rPr lang="en-US">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a:ea typeface="ＭＳ Ｐゴシック" pitchFamily="34" charset="-128"/>
              </a:rPr>
              <a:t>For most chains:</a:t>
            </a:r>
          </a:p>
          <a:p>
            <a:pPr lvl="1">
              <a:lnSpc>
                <a:spcPct val="90000"/>
              </a:lnSpc>
            </a:pPr>
            <a:r>
              <a:rPr lang="en-US" sz="2400" dirty="0">
                <a:ea typeface="ＭＳ Ｐゴシック" pitchFamily="34" charset="-128"/>
              </a:rPr>
              <a:t>Influence of the initial distribution gets less and less over time.</a:t>
            </a:r>
          </a:p>
          <a:p>
            <a:pPr lvl="1">
              <a:lnSpc>
                <a:spcPct val="90000"/>
              </a:lnSpc>
            </a:pPr>
            <a:r>
              <a:rPr lang="en-US" sz="2400" dirty="0">
                <a:ea typeface="ＭＳ Ｐゴシック" pitchFamily="34" charset="-128"/>
              </a:rPr>
              <a:t>The distribution we end up in is independent of the initial distribution</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a:ea typeface="ＭＳ Ｐゴシック" pitchFamily="34" charset="-128"/>
              </a:rPr>
              <a:t>Question: What’</a:t>
            </a:r>
            <a:r>
              <a:rPr lang="en-US" altLang="ja-JP" sz="2800" dirty="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ext uri="{D42A27DB-BD31-4B8C-83A1-F6EECF244321}">
                <p14:modId xmlns:p14="http://schemas.microsoft.com/office/powerpoint/2010/main" val="1097097698"/>
              </p:ext>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a:latin typeface="Calibri"/>
                <a:cs typeface="Calibri"/>
              </a:rPr>
              <a:t>Also:</a:t>
            </a:r>
          </a:p>
        </p:txBody>
      </p:sp>
    </p:spTree>
    <p:extLst>
      <p:ext uri="{BB962C8B-B14F-4D97-AF65-F5344CB8AC3E}">
        <p14:creationId xmlns:p14="http://schemas.microsoft.com/office/powerpoint/2010/main" val="506273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a:ea typeface="ＭＳ Ｐゴシック" pitchFamily="34" charset="-128"/>
              </a:rPr>
              <a:t>PageRank over a web graph</a:t>
            </a:r>
          </a:p>
          <a:p>
            <a:pPr lvl="1">
              <a:lnSpc>
                <a:spcPct val="80000"/>
              </a:lnSpc>
            </a:pPr>
            <a:r>
              <a:rPr lang="en-US" sz="2000" dirty="0">
                <a:ea typeface="ＭＳ Ｐゴシック" pitchFamily="34" charset="-128"/>
              </a:rPr>
              <a:t>Each web page is a state</a:t>
            </a:r>
          </a:p>
          <a:p>
            <a:pPr lvl="5">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Initial distribution: uniform over pages</a:t>
            </a:r>
          </a:p>
          <a:p>
            <a:pPr lvl="6">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Transitions:</a:t>
            </a:r>
          </a:p>
          <a:p>
            <a:pPr lvl="5">
              <a:lnSpc>
                <a:spcPct val="80000"/>
              </a:lnSpc>
            </a:pPr>
            <a:endParaRPr lang="en-US" sz="500" dirty="0">
              <a:ea typeface="ＭＳ Ｐゴシック" pitchFamily="34" charset="-128"/>
            </a:endParaRPr>
          </a:p>
          <a:p>
            <a:pPr lvl="2">
              <a:lnSpc>
                <a:spcPct val="80000"/>
              </a:lnSpc>
            </a:pPr>
            <a:r>
              <a:rPr lang="en-US" sz="1800" dirty="0">
                <a:ea typeface="ＭＳ Ｐゴシック" pitchFamily="34" charset="-128"/>
              </a:rPr>
              <a:t>With prob. c, uniform jump to a</a:t>
            </a:r>
          </a:p>
          <a:p>
            <a:pPr lvl="2">
              <a:lnSpc>
                <a:spcPct val="80000"/>
              </a:lnSpc>
              <a:buFont typeface="Wingdings" pitchFamily="2" charset="2"/>
              <a:buNone/>
            </a:pPr>
            <a:r>
              <a:rPr lang="en-US" sz="1800" dirty="0">
                <a:ea typeface="ＭＳ Ｐゴシック" pitchFamily="34" charset="-128"/>
              </a:rPr>
              <a:t>	random page (dotted lines, not all shown)</a:t>
            </a:r>
          </a:p>
          <a:p>
            <a:pPr lvl="2">
              <a:lnSpc>
                <a:spcPct val="80000"/>
              </a:lnSpc>
            </a:pPr>
            <a:r>
              <a:rPr lang="en-US" sz="1800" dirty="0">
                <a:ea typeface="ＭＳ Ｐゴシック" pitchFamily="34" charset="-128"/>
              </a:rPr>
              <a:t>With prob. 1-c, follow a random</a:t>
            </a:r>
          </a:p>
          <a:p>
            <a:pPr lvl="2">
              <a:lnSpc>
                <a:spcPct val="80000"/>
              </a:lnSpc>
              <a:buFont typeface="Wingdings" pitchFamily="2" charset="2"/>
              <a:buNone/>
            </a:pPr>
            <a:r>
              <a:rPr lang="en-US" sz="1800" dirty="0">
                <a:ea typeface="ＭＳ Ｐゴシック" pitchFamily="34" charset="-128"/>
              </a:rPr>
              <a:t>	</a:t>
            </a:r>
            <a:r>
              <a:rPr lang="en-US" sz="1800" dirty="0" err="1">
                <a:ea typeface="ＭＳ Ｐゴシック" pitchFamily="34" charset="-128"/>
              </a:rPr>
              <a:t>outlink</a:t>
            </a:r>
            <a:r>
              <a:rPr lang="en-US" sz="1800" dirty="0">
                <a:ea typeface="ＭＳ Ｐゴシック" pitchFamily="34" charset="-128"/>
              </a:rPr>
              <a:t> (solid lines)</a:t>
            </a:r>
          </a:p>
          <a:p>
            <a:pPr lvl="3">
              <a:lnSpc>
                <a:spcPct val="80000"/>
              </a:lnSpc>
            </a:pPr>
            <a:endParaRPr lang="en-US" sz="1200" dirty="0">
              <a:ea typeface="ＭＳ Ｐゴシック" pitchFamily="34" charset="-128"/>
            </a:endParaRPr>
          </a:p>
          <a:p>
            <a:pPr>
              <a:lnSpc>
                <a:spcPct val="80000"/>
              </a:lnSpc>
            </a:pPr>
            <a:r>
              <a:rPr lang="en-US" sz="2400" dirty="0">
                <a:ea typeface="ＭＳ Ｐゴシック" pitchFamily="34" charset="-128"/>
              </a:rPr>
              <a:t>Stationary distribution</a:t>
            </a:r>
          </a:p>
          <a:p>
            <a:pPr lvl="1">
              <a:lnSpc>
                <a:spcPct val="80000"/>
              </a:lnSpc>
            </a:pPr>
            <a:r>
              <a:rPr lang="en-US" sz="2000" dirty="0">
                <a:ea typeface="ＭＳ Ｐゴシック" pitchFamily="34" charset="-128"/>
              </a:rPr>
              <a:t>Will spend more time on highly reachable pages</a:t>
            </a:r>
          </a:p>
          <a:p>
            <a:pPr lvl="1">
              <a:lnSpc>
                <a:spcPct val="80000"/>
              </a:lnSpc>
            </a:pPr>
            <a:r>
              <a:rPr lang="en-US" sz="2000" dirty="0">
                <a:ea typeface="ＭＳ Ｐゴシック" pitchFamily="34" charset="-128"/>
              </a:rPr>
              <a:t>E.g. many ways to get to the Acrobat Reader download page</a:t>
            </a:r>
          </a:p>
          <a:p>
            <a:pPr lvl="1">
              <a:lnSpc>
                <a:spcPct val="80000"/>
              </a:lnSpc>
            </a:pPr>
            <a:r>
              <a:rPr lang="en-US" sz="2000" dirty="0">
                <a:ea typeface="ＭＳ Ｐゴシック" pitchFamily="34" charset="-128"/>
              </a:rPr>
              <a:t>Somewhat robust to link spam</a:t>
            </a:r>
          </a:p>
          <a:p>
            <a:pPr lvl="1">
              <a:lnSpc>
                <a:spcPct val="80000"/>
              </a:lnSpc>
            </a:pPr>
            <a:r>
              <a:rPr lang="en-US" sz="2000" dirty="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a:ea typeface="ＭＳ Ｐゴシック" pitchFamily="34" charset="-128"/>
              </a:rPr>
              <a:t>Each joint instantiation over all hidden and query variables is a state: {</a:t>
            </a:r>
            <a:r>
              <a:rPr lang="en-US" sz="2400" dirty="0">
                <a:latin typeface="Calibri"/>
                <a:ea typeface="ＭＳ Ｐゴシック" pitchFamily="34" charset="-128"/>
              </a:rPr>
              <a:t>X</a:t>
            </a:r>
            <a:r>
              <a:rPr lang="en-US" sz="2400" baseline="-25000" dirty="0">
                <a:latin typeface="Calibri"/>
                <a:ea typeface="ＭＳ Ｐゴシック" pitchFamily="34" charset="-128"/>
              </a:rPr>
              <a:t>1</a:t>
            </a:r>
            <a:r>
              <a:rPr lang="en-US" sz="2400" dirty="0">
                <a:ea typeface="ＭＳ Ｐゴシック" pitchFamily="34" charset="-128"/>
              </a:rPr>
              <a:t>, …, </a:t>
            </a:r>
            <a:r>
              <a:rPr lang="en-US" sz="2400" dirty="0" err="1">
                <a:latin typeface="Calibri"/>
                <a:ea typeface="ＭＳ Ｐゴシック" pitchFamily="34" charset="-128"/>
              </a:rPr>
              <a:t>X</a:t>
            </a:r>
            <a:r>
              <a:rPr lang="en-US" sz="2400" baseline="-25000" dirty="0" err="1">
                <a:latin typeface="Calibri"/>
                <a:ea typeface="ＭＳ Ｐゴシック" pitchFamily="34" charset="-128"/>
              </a:rPr>
              <a:t>n</a:t>
            </a:r>
            <a:r>
              <a:rPr lang="en-US" sz="2400" dirty="0">
                <a:ea typeface="ＭＳ Ｐゴシック" pitchFamily="34" charset="-128"/>
              </a:rPr>
              <a:t>} = H U Q</a:t>
            </a:r>
          </a:p>
          <a:p>
            <a:pPr lvl="4"/>
            <a:endParaRPr lang="en-US" sz="1400" dirty="0">
              <a:ea typeface="ＭＳ Ｐゴシック" pitchFamily="34" charset="-128"/>
            </a:endParaRPr>
          </a:p>
          <a:p>
            <a:r>
              <a:rPr lang="en-US" sz="2400" dirty="0">
                <a:ea typeface="ＭＳ Ｐゴシック" pitchFamily="34" charset="-128"/>
              </a:rPr>
              <a:t>Transitions:</a:t>
            </a:r>
          </a:p>
          <a:p>
            <a:pPr lvl="1"/>
            <a:r>
              <a:rPr lang="en-US" sz="2000" dirty="0">
                <a:ea typeface="ＭＳ Ｐゴシック" pitchFamily="34" charset="-128"/>
              </a:rPr>
              <a:t>With probability 1/n resample variable </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according to 	</a:t>
            </a:r>
          </a:p>
          <a:p>
            <a:pPr lvl="6"/>
            <a:endParaRPr lang="en-US" sz="1200" dirty="0">
              <a:ea typeface="ＭＳ Ｐゴシック" pitchFamily="34" charset="-128"/>
            </a:endParaRPr>
          </a:p>
          <a:p>
            <a:pPr marL="457176" lvl="1" indent="0">
              <a:buNone/>
            </a:pPr>
            <a:r>
              <a:rPr lang="en-US" sz="2000" dirty="0">
                <a:ea typeface="ＭＳ Ｐゴシック" pitchFamily="34" charset="-128"/>
              </a:rPr>
              <a:t>	P(</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 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x</a:t>
            </a:r>
            <a:r>
              <a:rPr lang="en-US" sz="2000" baseline="-25000" dirty="0">
                <a:ea typeface="ＭＳ Ｐゴシック" pitchFamily="34" charset="-128"/>
              </a:rPr>
              <a:t>j-1, </a:t>
            </a:r>
            <a:r>
              <a:rPr lang="en-US" sz="2000" dirty="0">
                <a:ea typeface="ＭＳ Ｐゴシック" pitchFamily="34" charset="-128"/>
              </a:rPr>
              <a:t>x</a:t>
            </a:r>
            <a:r>
              <a:rPr lang="en-US" sz="2000" baseline="-25000" dirty="0">
                <a:ea typeface="ＭＳ Ｐゴシック" pitchFamily="34" charset="-128"/>
              </a:rPr>
              <a:t>j+1</a:t>
            </a:r>
            <a:r>
              <a:rPr lang="en-US" sz="2000" dirty="0">
                <a:ea typeface="ＭＳ Ｐゴシック" pitchFamily="34" charset="-128"/>
              </a:rPr>
              <a:t>, …, </a:t>
            </a:r>
            <a:r>
              <a:rPr lang="en-US" sz="2000" dirty="0" err="1">
                <a:ea typeface="ＭＳ Ｐゴシック" pitchFamily="34" charset="-128"/>
              </a:rPr>
              <a:t>x</a:t>
            </a:r>
            <a:r>
              <a:rPr lang="en-US" sz="2000" baseline="-25000" dirty="0" err="1">
                <a:ea typeface="ＭＳ Ｐゴシック" pitchFamily="34" charset="-128"/>
              </a:rPr>
              <a:t>n</a:t>
            </a:r>
            <a:r>
              <a:rPr lang="en-US" sz="2000" baseline="-25000" dirty="0">
                <a:ea typeface="ＭＳ Ｐゴシック" pitchFamily="34" charset="-128"/>
              </a:rPr>
              <a:t>,</a:t>
            </a:r>
            <a:r>
              <a:rPr lang="en-US" sz="2000" dirty="0">
                <a:ea typeface="ＭＳ Ｐゴシック" pitchFamily="34" charset="-128"/>
              </a:rPr>
              <a:t> 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2"/>
            <a:endParaRPr lang="en-US" sz="1800" dirty="0">
              <a:ea typeface="ＭＳ Ｐゴシック" pitchFamily="34" charset="-128"/>
            </a:endParaRPr>
          </a:p>
          <a:p>
            <a:r>
              <a:rPr lang="en-US" sz="2400" dirty="0">
                <a:ea typeface="ＭＳ Ｐゴシック" pitchFamily="34" charset="-128"/>
              </a:rPr>
              <a:t>Stationary distribution:</a:t>
            </a:r>
          </a:p>
          <a:p>
            <a:pPr lvl="1"/>
            <a:r>
              <a:rPr lang="en-US" sz="2000" dirty="0">
                <a:ea typeface="ＭＳ Ｐゴシック" pitchFamily="34" charset="-128"/>
              </a:rPr>
              <a:t>Conditional distribution P(X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 , X</a:t>
            </a:r>
            <a:r>
              <a:rPr lang="en-US" sz="2000" baseline="-25000" dirty="0">
                <a:ea typeface="ＭＳ Ｐゴシック" pitchFamily="34" charset="-128"/>
              </a:rPr>
              <a:t>n</a:t>
            </a:r>
            <a:r>
              <a:rPr lang="en-US" sz="2000" dirty="0">
                <a:ea typeface="ＭＳ Ｐゴシック" pitchFamily="34" charset="-128"/>
              </a:rPr>
              <a:t>|e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1"/>
            <a:r>
              <a:rPr lang="en-US" sz="2000" dirty="0">
                <a:ea typeface="ＭＳ Ｐゴシック" pitchFamily="34" charset="-128"/>
              </a:rPr>
              <a:t>Means that w</a:t>
            </a:r>
            <a:r>
              <a:rPr lang="en-US" sz="2000" dirty="0">
                <a:ea typeface="ＭＳ Ｐゴシック" pitchFamily="34" charset="-128"/>
                <a:sym typeface="Wingdings" pitchFamily="2" charset="2"/>
              </a:rPr>
              <a:t>hen running Gibbs sampling long enough we get a sample from the desired distribution</a:t>
            </a:r>
          </a:p>
          <a:p>
            <a:pPr lvl="1"/>
            <a:r>
              <a:rPr lang="en-US" sz="2000" dirty="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219200"/>
            <a:ext cx="5954245" cy="5397615"/>
          </a:xfrm>
          <a:prstGeom prst="rect">
            <a:avLst/>
          </a:prstGeom>
        </p:spPr>
      </p:pic>
    </p:spTree>
    <p:extLst>
      <p:ext uri="{BB962C8B-B14F-4D97-AF65-F5344CB8AC3E}">
        <p14:creationId xmlns:p14="http://schemas.microsoft.com/office/powerpoint/2010/main" val="269797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Pacman</a:t>
            </a:r>
            <a:r>
              <a:rPr lang="en-US" dirty="0"/>
              <a:t> – Sonar (P4)</a:t>
            </a:r>
          </a:p>
        </p:txBody>
      </p:sp>
      <p:pic>
        <p:nvPicPr>
          <p:cNvPr id="5" name="Picture 4" descr="Screen Shot 2014-08-21 at 7.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111" y="1295400"/>
            <a:ext cx="6073778" cy="5107381"/>
          </a:xfrm>
          <a:prstGeom prst="rect">
            <a:avLst/>
          </a:prstGeom>
        </p:spPr>
      </p:pic>
      <p:sp>
        <p:nvSpPr>
          <p:cNvPr id="6" name="TextBox 5"/>
          <p:cNvSpPr txBox="1"/>
          <p:nvPr/>
        </p:nvSpPr>
        <p:spPr>
          <a:xfrm>
            <a:off x="7785911" y="6507901"/>
            <a:ext cx="4400514" cy="369332"/>
          </a:xfrm>
          <a:prstGeom prst="rect">
            <a:avLst/>
          </a:prstGeom>
          <a:noFill/>
        </p:spPr>
        <p:txBody>
          <a:bodyPr wrap="none" rtlCol="0">
            <a:spAutoFit/>
          </a:bodyPr>
          <a:lstStyle/>
          <a:p>
            <a:r>
              <a:rPr lang="en-US" dirty="0">
                <a:solidFill>
                  <a:srgbClr val="FF0000"/>
                </a:solidFill>
                <a:latin typeface="Calibri"/>
                <a:cs typeface="Calibri"/>
              </a:rPr>
              <a:t>[Demo: </a:t>
            </a:r>
            <a:r>
              <a:rPr lang="en-US" dirty="0" err="1">
                <a:solidFill>
                  <a:srgbClr val="FF0000"/>
                </a:solidFill>
                <a:latin typeface="Calibri"/>
                <a:cs typeface="Calibri"/>
              </a:rPr>
              <a:t>Pacman</a:t>
            </a:r>
            <a:r>
              <a:rPr lang="en-US" dirty="0">
                <a:solidFill>
                  <a:srgbClr val="FF0000"/>
                </a:solidFill>
                <a:latin typeface="Calibri"/>
                <a:cs typeface="Calibri"/>
              </a:rPr>
              <a:t> – Sonar – No Beliefs(L14D1)]</a:t>
            </a:r>
          </a:p>
        </p:txBody>
      </p:sp>
    </p:spTree>
    <p:extLst>
      <p:ext uri="{BB962C8B-B14F-4D97-AF65-F5344CB8AC3E}">
        <p14:creationId xmlns:p14="http://schemas.microsoft.com/office/powerpoint/2010/main" val="372526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a:t>
            </a:r>
            <a:r>
              <a:rPr lang="en-US" dirty="0" err="1"/>
              <a:t>Pacman</a:t>
            </a:r>
            <a:r>
              <a:rPr lang="en-US" dirty="0"/>
              <a:t> – Sonar (no beliefs)</a:t>
            </a:r>
          </a:p>
        </p:txBody>
      </p:sp>
      <p:pic>
        <p:nvPicPr>
          <p:cNvPr id="5" name="Pacman sonar (P4) -- no belie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3100" y="1143001"/>
            <a:ext cx="8305800" cy="5191126"/>
          </a:xfrm>
          <a:prstGeom prst="rect">
            <a:avLst/>
          </a:prstGeom>
        </p:spPr>
      </p:pic>
    </p:spTree>
    <p:extLst>
      <p:ext uri="{BB962C8B-B14F-4D97-AF65-F5344CB8AC3E}">
        <p14:creationId xmlns:p14="http://schemas.microsoft.com/office/powerpoint/2010/main" val="24214468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a:p>
          <a:p>
            <a:pPr marL="0" indent="0">
              <a:buFont typeface="Wingdings" charset="0"/>
              <a:buNone/>
              <a:defRPr/>
            </a:pPr>
            <a:endParaRPr lang="en-US" sz="1600" dirty="0"/>
          </a:p>
          <a:p>
            <a:pPr marL="0" indent="0">
              <a:buFont typeface="Wingdings" charset="0"/>
              <a:buNone/>
              <a:defRPr/>
            </a:pPr>
            <a:endParaRPr lang="en-US" sz="1600" dirty="0"/>
          </a:p>
          <a:p>
            <a:pPr marL="0" indent="0">
              <a:buFont typeface="Wingdings" charset="0"/>
              <a:buNone/>
              <a:defRPr/>
            </a:pPr>
            <a:endParaRPr lang="en-US" sz="1600" dirty="0"/>
          </a:p>
          <a:p>
            <a:pPr>
              <a:buFont typeface="Wingdings" charset="0"/>
              <a:buChar char="§"/>
              <a:defRPr/>
            </a:pPr>
            <a:r>
              <a:rPr lang="en-US" sz="2800" dirty="0"/>
              <a:t>X, Y independent if and only if:</a:t>
            </a:r>
          </a:p>
          <a:p>
            <a:pPr lvl="4">
              <a:buFont typeface="Wingdings" charset="0"/>
              <a:buChar char="§"/>
              <a:defRPr/>
            </a:pPr>
            <a:endParaRPr lang="en-US" sz="1600" dirty="0"/>
          </a:p>
          <a:p>
            <a:pPr>
              <a:buFont typeface="Wingdings" charset="0"/>
              <a:buChar char="§"/>
              <a:defRPr/>
            </a:pPr>
            <a:r>
              <a:rPr lang="en-US" sz="2800" dirty="0"/>
              <a:t>X and Y are conditionally independent given Z 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75946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2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atin typeface="Calibri"/>
                <a:ea typeface="ＭＳ Ｐゴシック" pitchFamily="34" charset="-128"/>
                <a:cs typeface="Calibri"/>
              </a:rPr>
              <a:t>Hidden Markov Models</a:t>
            </a:r>
          </a:p>
        </p:txBody>
      </p:sp>
      <p:sp>
        <p:nvSpPr>
          <p:cNvPr id="36866" name="Rectangle 3"/>
          <p:cNvSpPr>
            <a:spLocks noGrp="1" noChangeArrowheads="1"/>
          </p:cNvSpPr>
          <p:nvPr>
            <p:ph idx="1"/>
          </p:nvPr>
        </p:nvSpPr>
        <p:spPr/>
        <p:txBody>
          <a:bodyPr/>
          <a:lstStyle/>
          <a:p>
            <a:pPr>
              <a:lnSpc>
                <a:spcPct val="90000"/>
              </a:lnSpc>
            </a:pPr>
            <a:r>
              <a:rPr lang="en-US" sz="2400" dirty="0">
                <a:latin typeface="Calibri"/>
                <a:ea typeface="ＭＳ Ｐゴシック" pitchFamily="34" charset="-128"/>
                <a:cs typeface="Calibri"/>
              </a:rPr>
              <a:t>Markov chains not so useful for most agents</a:t>
            </a:r>
          </a:p>
          <a:p>
            <a:pPr lvl="1">
              <a:lnSpc>
                <a:spcPct val="90000"/>
              </a:lnSpc>
            </a:pPr>
            <a:r>
              <a:rPr lang="en-US" sz="2000" dirty="0">
                <a:latin typeface="Calibri"/>
                <a:ea typeface="ＭＳ Ｐゴシック" pitchFamily="34" charset="-128"/>
                <a:cs typeface="Calibri"/>
              </a:rPr>
              <a:t>Need observations to update your beliefs</a:t>
            </a:r>
          </a:p>
          <a:p>
            <a:pPr lvl="1">
              <a:lnSpc>
                <a:spcPct val="90000"/>
              </a:lnSpc>
            </a:pPr>
            <a:endParaRPr lang="en-US" sz="20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Hidden Markov models (HMMs)</a:t>
            </a:r>
          </a:p>
          <a:p>
            <a:pPr lvl="1">
              <a:lnSpc>
                <a:spcPct val="90000"/>
              </a:lnSpc>
            </a:pPr>
            <a:r>
              <a:rPr lang="en-US" sz="2000" dirty="0">
                <a:latin typeface="Calibri"/>
                <a:ea typeface="ＭＳ Ｐゴシック" pitchFamily="34" charset="-128"/>
                <a:cs typeface="Calibri"/>
              </a:rPr>
              <a:t>Underlying Markov chain over states X</a:t>
            </a:r>
          </a:p>
          <a:p>
            <a:pPr lvl="1">
              <a:lnSpc>
                <a:spcPct val="90000"/>
              </a:lnSpc>
            </a:pPr>
            <a:r>
              <a:rPr lang="en-US" sz="2000" dirty="0">
                <a:latin typeface="Calibri"/>
                <a:ea typeface="ＭＳ Ｐゴシック" pitchFamily="34" charset="-128"/>
                <a:cs typeface="Calibri"/>
              </a:rPr>
              <a:t>You observe outputs (effects) at each time step</a:t>
            </a:r>
          </a:p>
        </p:txBody>
      </p:sp>
      <p:sp>
        <p:nvSpPr>
          <p:cNvPr id="36867" name="Oval 4"/>
          <p:cNvSpPr>
            <a:spLocks noChangeArrowheads="1"/>
          </p:cNvSpPr>
          <p:nvPr/>
        </p:nvSpPr>
        <p:spPr bwMode="auto">
          <a:xfrm>
            <a:off x="5943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36868" name="AutoShape 5"/>
          <p:cNvCxnSpPr>
            <a:cxnSpLocks noChangeShapeType="1"/>
            <a:stCxn id="36867" idx="4"/>
            <a:endCxn id="36883" idx="0"/>
          </p:cNvCxnSpPr>
          <p:nvPr/>
        </p:nvCxnSpPr>
        <p:spPr bwMode="auto">
          <a:xfrm>
            <a:off x="6210300" y="48148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36869" name="Oval 6"/>
          <p:cNvSpPr>
            <a:spLocks noChangeArrowheads="1"/>
          </p:cNvSpPr>
          <p:nvPr/>
        </p:nvSpPr>
        <p:spPr bwMode="auto">
          <a:xfrm>
            <a:off x="2590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6870" name="AutoShape 7"/>
          <p:cNvCxnSpPr>
            <a:cxnSpLocks noChangeShapeType="1"/>
            <a:stCxn id="36869" idx="4"/>
            <a:endCxn id="36880" idx="0"/>
          </p:cNvCxnSpPr>
          <p:nvPr/>
        </p:nvCxnSpPr>
        <p:spPr bwMode="auto">
          <a:xfrm>
            <a:off x="28575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1" name="Oval 8"/>
          <p:cNvSpPr>
            <a:spLocks noChangeArrowheads="1"/>
          </p:cNvSpPr>
          <p:nvPr/>
        </p:nvSpPr>
        <p:spPr bwMode="auto">
          <a:xfrm>
            <a:off x="16764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36872" name="AutoShape 9"/>
          <p:cNvCxnSpPr>
            <a:cxnSpLocks noChangeShapeType="1"/>
            <a:stCxn id="36873" idx="6"/>
            <a:endCxn id="36869" idx="2"/>
          </p:cNvCxnSpPr>
          <p:nvPr/>
        </p:nvCxnSpPr>
        <p:spPr bwMode="auto">
          <a:xfrm>
            <a:off x="22240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3" name="Oval 10"/>
          <p:cNvSpPr>
            <a:spLocks noChangeArrowheads="1"/>
          </p:cNvSpPr>
          <p:nvPr/>
        </p:nvSpPr>
        <p:spPr bwMode="auto">
          <a:xfrm>
            <a:off x="1676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6874" name="AutoShape 11"/>
          <p:cNvCxnSpPr>
            <a:cxnSpLocks noChangeShapeType="1"/>
            <a:stCxn id="36873" idx="4"/>
            <a:endCxn id="36871" idx="0"/>
          </p:cNvCxnSpPr>
          <p:nvPr/>
        </p:nvCxnSpPr>
        <p:spPr bwMode="auto">
          <a:xfrm>
            <a:off x="19431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5" name="Oval 12"/>
          <p:cNvSpPr>
            <a:spLocks noChangeArrowheads="1"/>
          </p:cNvSpPr>
          <p:nvPr/>
        </p:nvSpPr>
        <p:spPr bwMode="auto">
          <a:xfrm>
            <a:off x="3505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6876" name="AutoShape 13"/>
          <p:cNvCxnSpPr>
            <a:cxnSpLocks noChangeShapeType="1"/>
            <a:stCxn id="36875" idx="6"/>
            <a:endCxn id="36878" idx="2"/>
          </p:cNvCxnSpPr>
          <p:nvPr/>
        </p:nvCxnSpPr>
        <p:spPr bwMode="auto">
          <a:xfrm>
            <a:off x="40528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77" name="AutoShape 14"/>
          <p:cNvCxnSpPr>
            <a:cxnSpLocks noChangeShapeType="1"/>
            <a:stCxn id="36869" idx="6"/>
            <a:endCxn id="36875" idx="2"/>
          </p:cNvCxnSpPr>
          <p:nvPr/>
        </p:nvCxnSpPr>
        <p:spPr bwMode="auto">
          <a:xfrm>
            <a:off x="31384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8" name="Oval 15"/>
          <p:cNvSpPr>
            <a:spLocks noChangeArrowheads="1"/>
          </p:cNvSpPr>
          <p:nvPr/>
        </p:nvSpPr>
        <p:spPr bwMode="auto">
          <a:xfrm>
            <a:off x="4419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6879" name="AutoShape 16"/>
          <p:cNvCxnSpPr>
            <a:cxnSpLocks noChangeShapeType="1"/>
            <a:stCxn id="36878" idx="6"/>
            <a:endCxn id="36867" idx="2"/>
          </p:cNvCxnSpPr>
          <p:nvPr/>
        </p:nvCxnSpPr>
        <p:spPr bwMode="auto">
          <a:xfrm>
            <a:off x="4967288" y="4533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6880" name="Oval 17"/>
          <p:cNvSpPr>
            <a:spLocks noChangeArrowheads="1"/>
          </p:cNvSpPr>
          <p:nvPr/>
        </p:nvSpPr>
        <p:spPr bwMode="auto">
          <a:xfrm>
            <a:off x="25908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2</a:t>
            </a:r>
          </a:p>
        </p:txBody>
      </p:sp>
      <p:sp>
        <p:nvSpPr>
          <p:cNvPr id="36881" name="Oval 18"/>
          <p:cNvSpPr>
            <a:spLocks noChangeArrowheads="1"/>
          </p:cNvSpPr>
          <p:nvPr/>
        </p:nvSpPr>
        <p:spPr bwMode="auto">
          <a:xfrm>
            <a:off x="35052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36882" name="Oval 19"/>
          <p:cNvSpPr>
            <a:spLocks noChangeArrowheads="1"/>
          </p:cNvSpPr>
          <p:nvPr/>
        </p:nvSpPr>
        <p:spPr bwMode="auto">
          <a:xfrm>
            <a:off x="44196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36883" name="Oval 20"/>
          <p:cNvSpPr>
            <a:spLocks noChangeArrowheads="1"/>
          </p:cNvSpPr>
          <p:nvPr/>
        </p:nvSpPr>
        <p:spPr bwMode="auto">
          <a:xfrm>
            <a:off x="5943600" y="53340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36884" name="AutoShape 21"/>
          <p:cNvCxnSpPr>
            <a:cxnSpLocks noChangeShapeType="1"/>
            <a:stCxn id="36875" idx="4"/>
            <a:endCxn id="36881" idx="0"/>
          </p:cNvCxnSpPr>
          <p:nvPr/>
        </p:nvCxnSpPr>
        <p:spPr bwMode="auto">
          <a:xfrm>
            <a:off x="37719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85" name="AutoShape 22"/>
          <p:cNvCxnSpPr>
            <a:cxnSpLocks noChangeShapeType="1"/>
            <a:stCxn id="36878" idx="4"/>
            <a:endCxn id="36882" idx="0"/>
          </p:cNvCxnSpPr>
          <p:nvPr/>
        </p:nvCxnSpPr>
        <p:spPr bwMode="auto">
          <a:xfrm>
            <a:off x="46863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524000"/>
            <a:ext cx="5107669" cy="4630181"/>
          </a:xfrm>
          <a:prstGeom prst="rect">
            <a:avLst/>
          </a:prstGeom>
        </p:spPr>
      </p:pic>
    </p:spTree>
    <p:extLst>
      <p:ext uri="{BB962C8B-B14F-4D97-AF65-F5344CB8AC3E}">
        <p14:creationId xmlns:p14="http://schemas.microsoft.com/office/powerpoint/2010/main" val="144361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3124200" y="2057400"/>
            <a:ext cx="5334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1557236944"/>
              </p:ext>
            </p:extLst>
          </p:nvPr>
        </p:nvGraphicFramePr>
        <p:xfrm>
          <a:off x="74676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a:t>
                      </a: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5" name="Oval 24"/>
          <p:cNvSpPr/>
          <p:nvPr/>
        </p:nvSpPr>
        <p:spPr>
          <a:xfrm>
            <a:off x="1371600" y="2941638"/>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cxnSp>
        <p:nvCxnSpPr>
          <p:cNvPr id="26" name="Straight Arrow Connector 25"/>
          <p:cNvCxnSpPr>
            <a:endCxn id="25" idx="0"/>
          </p:cNvCxnSpPr>
          <p:nvPr/>
        </p:nvCxnSpPr>
        <p:spPr>
          <a:xfrm>
            <a:off x="2362200" y="2438400"/>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4648200" y="2446338"/>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5410200" y="2057400"/>
            <a:ext cx="533400" cy="79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934200" y="2454276"/>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extLst>
              <p:ext uri="{D42A27DB-BD31-4B8C-83A1-F6EECF244321}">
                <p14:modId xmlns:p14="http://schemas.microsoft.com/office/powerpoint/2010/main" val="2507955726"/>
              </p:ext>
            </p:extLst>
          </p:nvPr>
        </p:nvGraphicFramePr>
        <p:xfrm>
          <a:off x="98298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3657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Umbrella</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0" name="Oval 49"/>
          <p:cNvSpPr/>
          <p:nvPr/>
        </p:nvSpPr>
        <p:spPr>
          <a:xfrm>
            <a:off x="5943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sp>
        <p:nvSpPr>
          <p:cNvPr id="51" name="Oval 50"/>
          <p:cNvSpPr/>
          <p:nvPr/>
        </p:nvSpPr>
        <p:spPr>
          <a:xfrm>
            <a:off x="1371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sp>
        <p:nvSpPr>
          <p:cNvPr id="52" name="Oval 51"/>
          <p:cNvSpPr/>
          <p:nvPr/>
        </p:nvSpPr>
        <p:spPr>
          <a:xfrm>
            <a:off x="3657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Rain</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3" name="Oval 52"/>
          <p:cNvSpPr/>
          <p:nvPr/>
        </p:nvSpPr>
        <p:spPr>
          <a:xfrm>
            <a:off x="5943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cxnSp>
        <p:nvCxnSpPr>
          <p:cNvPr id="57" name="Straight Arrow Connector 56"/>
          <p:cNvCxnSpPr/>
          <p:nvPr/>
        </p:nvCxnSpPr>
        <p:spPr>
          <a:xfrm>
            <a:off x="9906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p:nvPr/>
        </p:nvCxnSpPr>
        <p:spPr>
          <a:xfrm>
            <a:off x="79248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1" name="Rectangle 3"/>
          <p:cNvSpPr>
            <a:spLocks noGrp="1" noChangeArrowheads="1"/>
          </p:cNvSpPr>
          <p:nvPr>
            <p:ph idx="1"/>
          </p:nvPr>
        </p:nvSpPr>
        <p:spPr>
          <a:xfrm>
            <a:off x="609600" y="4572000"/>
            <a:ext cx="8229600" cy="1630362"/>
          </a:xfrm>
        </p:spPr>
        <p:txBody>
          <a:bodyPr/>
          <a:lstStyle/>
          <a:p>
            <a:pPr>
              <a:lnSpc>
                <a:spcPct val="80000"/>
              </a:lnSpc>
            </a:pPr>
            <a:r>
              <a:rPr lang="en-US" dirty="0">
                <a:ea typeface="ＭＳ Ｐゴシック" pitchFamily="34" charset="-128"/>
              </a:rPr>
              <a:t>An HMM is defined by:</a:t>
            </a:r>
          </a:p>
          <a:p>
            <a:pPr lvl="1">
              <a:lnSpc>
                <a:spcPct val="80000"/>
              </a:lnSpc>
            </a:pPr>
            <a:r>
              <a:rPr lang="en-US" dirty="0">
                <a:ea typeface="ＭＳ Ｐゴシック" pitchFamily="34" charset="-128"/>
              </a:rPr>
              <a:t>Initial distribution:</a:t>
            </a:r>
          </a:p>
          <a:p>
            <a:pPr lvl="1">
              <a:lnSpc>
                <a:spcPct val="80000"/>
              </a:lnSpc>
            </a:pPr>
            <a:r>
              <a:rPr lang="en-US" dirty="0">
                <a:ea typeface="ＭＳ Ｐゴシック" pitchFamily="34" charset="-128"/>
              </a:rPr>
              <a:t>Transitions:</a:t>
            </a:r>
          </a:p>
          <a:p>
            <a:pPr lvl="1">
              <a:lnSpc>
                <a:spcPct val="80000"/>
              </a:lnSpc>
            </a:pPr>
            <a:r>
              <a:rPr lang="en-US" dirty="0">
                <a:ea typeface="ＭＳ Ｐゴシック" pitchFamily="34" charset="-128"/>
              </a:rPr>
              <a:t>Emissions:</a:t>
            </a:r>
          </a:p>
        </p:txBody>
      </p:sp>
      <p:pic>
        <p:nvPicPr>
          <p:cNvPr id="62" name="Picture 6"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437979" y="5135562"/>
            <a:ext cx="896021" cy="29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6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693" y="5549526"/>
            <a:ext cx="1905907" cy="348035"/>
          </a:xfrm>
          <a:prstGeom prst="rect">
            <a:avLst/>
          </a:prstGeom>
        </p:spPr>
      </p:pic>
      <p:pic>
        <p:nvPicPr>
          <p:cNvPr id="64" name="Picture 6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7849" y="5967412"/>
            <a:ext cx="1479551" cy="334092"/>
          </a:xfrm>
          <a:prstGeom prst="rect">
            <a:avLst/>
          </a:prstGeom>
        </p:spPr>
      </p:pic>
      <p:pic>
        <p:nvPicPr>
          <p:cNvPr id="65" name="Picture 6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295400"/>
            <a:ext cx="1600200" cy="292210"/>
          </a:xfrm>
          <a:prstGeom prst="rect">
            <a:avLst/>
          </a:prstGeom>
        </p:spPr>
      </p:pic>
      <p:pic>
        <p:nvPicPr>
          <p:cNvPr id="66" name="Picture 6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514600"/>
            <a:ext cx="1250951" cy="28247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178" y="1600200"/>
            <a:ext cx="2621611" cy="890016"/>
          </a:xfrm>
          <a:prstGeom prst="rect">
            <a:avLst/>
          </a:prstGeom>
        </p:spPr>
      </p:pic>
    </p:spTree>
    <p:extLst>
      <p:ext uri="{BB962C8B-B14F-4D97-AF65-F5344CB8AC3E}">
        <p14:creationId xmlns:p14="http://schemas.microsoft.com/office/powerpoint/2010/main" val="9350283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0" y="-11301"/>
            <a:ext cx="12192000" cy="1143000"/>
          </a:xfrm>
        </p:spPr>
        <p:txBody>
          <a:bodyPr/>
          <a:lstStyle/>
          <a:p>
            <a:r>
              <a:rPr lang="en-US" dirty="0">
                <a:latin typeface="Calibri"/>
                <a:ea typeface="ＭＳ Ｐゴシック" pitchFamily="34" charset="-128"/>
                <a:cs typeface="Calibri"/>
              </a:rPr>
              <a:t>Example: Ghostbusters HMM</a:t>
            </a:r>
          </a:p>
        </p:txBody>
      </p:sp>
      <p:sp>
        <p:nvSpPr>
          <p:cNvPr id="39938" name="Rectangle 3"/>
          <p:cNvSpPr>
            <a:spLocks noGrp="1" noChangeArrowheads="1"/>
          </p:cNvSpPr>
          <p:nvPr>
            <p:ph idx="1"/>
          </p:nvPr>
        </p:nvSpPr>
        <p:spPr>
          <a:xfrm>
            <a:off x="457200" y="1600200"/>
            <a:ext cx="5257800" cy="4525963"/>
          </a:xfrm>
        </p:spPr>
        <p:txBody>
          <a:bodyPr/>
          <a:lstStyle/>
          <a:p>
            <a:r>
              <a:rPr lang="en-US" sz="2000" dirty="0">
                <a:latin typeface="Calibri"/>
                <a:ea typeface="ＭＳ Ｐゴシック" pitchFamily="34" charset="-128"/>
                <a:cs typeface="Calibri"/>
              </a:rPr>
              <a:t>P(X</a:t>
            </a:r>
            <a:r>
              <a:rPr lang="en-US" sz="2000" baseline="-25000" dirty="0">
                <a:latin typeface="Calibri"/>
                <a:ea typeface="ＭＳ Ｐゴシック" pitchFamily="34" charset="-128"/>
                <a:cs typeface="Calibri"/>
              </a:rPr>
              <a:t>1</a:t>
            </a:r>
            <a:r>
              <a:rPr lang="en-US" sz="2000" dirty="0">
                <a:latin typeface="Calibri"/>
                <a:ea typeface="ＭＳ Ｐゴシック" pitchFamily="34" charset="-128"/>
                <a:cs typeface="Calibri"/>
              </a:rPr>
              <a:t>) = uniform</a:t>
            </a:r>
          </a:p>
          <a:p>
            <a:endParaRPr lang="en-US" sz="2000" dirty="0">
              <a:latin typeface="Calibri"/>
              <a:ea typeface="ＭＳ Ｐゴシック" pitchFamily="34" charset="-128"/>
              <a:cs typeface="Calibri"/>
            </a:endParaRPr>
          </a:p>
          <a:p>
            <a:r>
              <a:rPr lang="en-US" sz="2000" dirty="0">
                <a:latin typeface="Calibri"/>
                <a:ea typeface="ＭＳ Ｐゴシック" pitchFamily="34" charset="-128"/>
                <a:cs typeface="Calibri"/>
              </a:rPr>
              <a:t>P(X|X</a:t>
            </a:r>
            <a:r>
              <a:rPr lang="ja-JP" altLang="en-US" sz="2000" dirty="0">
                <a:latin typeface="Calibri"/>
                <a:ea typeface="ＭＳ Ｐゴシック" pitchFamily="34" charset="-128"/>
                <a:cs typeface="Calibri"/>
              </a:rPr>
              <a:t>’</a:t>
            </a:r>
            <a:r>
              <a:rPr lang="en-US" altLang="ja-JP" sz="2000" dirty="0">
                <a:latin typeface="Calibri"/>
                <a:ea typeface="ＭＳ Ｐゴシック" pitchFamily="34" charset="-128"/>
                <a:cs typeface="Calibri"/>
              </a:rPr>
              <a:t>) = usually move clockwise, but sometimes move in a random direction or stay in place</a:t>
            </a:r>
          </a:p>
          <a:p>
            <a:endParaRPr lang="en-US" altLang="ja-JP" sz="2000" dirty="0">
              <a:latin typeface="Calibri"/>
              <a:ea typeface="ＭＳ Ｐゴシック" pitchFamily="34" charset="-128"/>
              <a:cs typeface="Calibri"/>
            </a:endParaRPr>
          </a:p>
          <a:p>
            <a:r>
              <a:rPr lang="en-US" sz="2000" dirty="0">
                <a:latin typeface="Calibri"/>
                <a:ea typeface="ＭＳ Ｐゴシック" pitchFamily="34" charset="-128"/>
                <a:cs typeface="Calibri"/>
              </a:rPr>
              <a:t>P(</a:t>
            </a:r>
            <a:r>
              <a:rPr lang="en-US" sz="2000" dirty="0" err="1">
                <a:latin typeface="Calibri"/>
                <a:ea typeface="ＭＳ Ｐゴシック" pitchFamily="34" charset="-128"/>
                <a:cs typeface="Calibri"/>
              </a:rPr>
              <a:t>R</a:t>
            </a:r>
            <a:r>
              <a:rPr lang="en-US" sz="2000" baseline="-25000" dirty="0" err="1">
                <a:latin typeface="Calibri"/>
                <a:ea typeface="ＭＳ Ｐゴシック" pitchFamily="34" charset="-128"/>
                <a:cs typeface="Calibri"/>
              </a:rPr>
              <a:t>ij</a:t>
            </a:r>
            <a:r>
              <a:rPr lang="en-US" sz="2000" dirty="0" err="1">
                <a:latin typeface="Calibri"/>
                <a:ea typeface="ＭＳ Ｐゴシック" pitchFamily="34" charset="-128"/>
                <a:cs typeface="Calibri"/>
              </a:rPr>
              <a:t>|X</a:t>
            </a:r>
            <a:r>
              <a:rPr lang="en-US" sz="2000" dirty="0">
                <a:latin typeface="Calibri"/>
                <a:ea typeface="ＭＳ Ｐゴシック" pitchFamily="34" charset="-128"/>
                <a:cs typeface="Calibri"/>
              </a:rPr>
              <a:t>) = same sensor model as before:</a:t>
            </a:r>
            <a:br>
              <a:rPr lang="en-US" sz="2000" dirty="0">
                <a:latin typeface="Calibri"/>
                <a:ea typeface="ＭＳ Ｐゴシック" pitchFamily="34" charset="-128"/>
                <a:cs typeface="Calibri"/>
              </a:rPr>
            </a:br>
            <a:r>
              <a:rPr lang="en-US" sz="2000" dirty="0">
                <a:latin typeface="Calibri"/>
                <a:ea typeface="ＭＳ Ｐゴシック" pitchFamily="34" charset="-128"/>
                <a:cs typeface="Calibri"/>
              </a:rPr>
              <a:t>red means close, green means far away.</a:t>
            </a:r>
          </a:p>
        </p:txBody>
      </p:sp>
      <p:grpSp>
        <p:nvGrpSpPr>
          <p:cNvPr id="39939" name="Group 37"/>
          <p:cNvGrpSpPr>
            <a:grpSpLocks/>
          </p:cNvGrpSpPr>
          <p:nvPr/>
        </p:nvGrpSpPr>
        <p:grpSpPr bwMode="auto">
          <a:xfrm>
            <a:off x="9732962" y="1524000"/>
            <a:ext cx="1447800" cy="1524000"/>
            <a:chOff x="3984" y="1056"/>
            <a:chExt cx="1296" cy="1296"/>
          </a:xfrm>
        </p:grpSpPr>
        <p:sp>
          <p:nvSpPr>
            <p:cNvPr id="39973" name="Rectangle 38"/>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4" name="Rectangle 39"/>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5" name="Rectangle 40"/>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6" name="Rectangle 41"/>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7" name="Rectangle 42"/>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8" name="Rectangle 43"/>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9" name="Rectangle 44"/>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0" name="Rectangle 45"/>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1" name="Rectangle 46"/>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grpSp>
      <p:sp>
        <p:nvSpPr>
          <p:cNvPr id="39940" name="Rectangle 48"/>
          <p:cNvSpPr>
            <a:spLocks noChangeArrowheads="1"/>
          </p:cNvSpPr>
          <p:nvPr/>
        </p:nvSpPr>
        <p:spPr bwMode="auto">
          <a:xfrm>
            <a:off x="10113962" y="3124200"/>
            <a:ext cx="6417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a:t>
            </a:r>
            <a:r>
              <a:rPr lang="en-US" baseline="-25000">
                <a:solidFill>
                  <a:schemeClr val="accent2"/>
                </a:solidFill>
                <a:latin typeface="Calibri"/>
                <a:cs typeface="Calibri"/>
              </a:rPr>
              <a:t>1</a:t>
            </a:r>
            <a:r>
              <a:rPr lang="en-US">
                <a:solidFill>
                  <a:schemeClr val="accent2"/>
                </a:solidFill>
                <a:latin typeface="Calibri"/>
                <a:cs typeface="Calibri"/>
              </a:rPr>
              <a:t>)</a:t>
            </a:r>
          </a:p>
        </p:txBody>
      </p:sp>
      <p:sp>
        <p:nvSpPr>
          <p:cNvPr id="39941" name="Rectangle 49"/>
          <p:cNvSpPr>
            <a:spLocks noChangeArrowheads="1"/>
          </p:cNvSpPr>
          <p:nvPr/>
        </p:nvSpPr>
        <p:spPr bwMode="auto">
          <a:xfrm>
            <a:off x="9656762" y="5486400"/>
            <a:ext cx="15417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P(X|X</a:t>
            </a:r>
            <a:r>
              <a:rPr lang="ja-JP" altLang="en-US">
                <a:solidFill>
                  <a:schemeClr val="accent2"/>
                </a:solidFill>
                <a:latin typeface="Calibri"/>
                <a:cs typeface="Calibri"/>
              </a:rPr>
              <a:t>’</a:t>
            </a:r>
            <a:r>
              <a:rPr lang="en-US" altLang="ja-JP">
                <a:solidFill>
                  <a:schemeClr val="accent2"/>
                </a:solidFill>
                <a:latin typeface="Calibri"/>
                <a:cs typeface="Calibri"/>
              </a:rPr>
              <a:t>=&lt;1,2&gt;)</a:t>
            </a:r>
            <a:endParaRPr lang="en-US">
              <a:solidFill>
                <a:schemeClr val="accent2"/>
              </a:solidFill>
              <a:latin typeface="Calibri"/>
              <a:cs typeface="Calibri"/>
            </a:endParaRPr>
          </a:p>
        </p:txBody>
      </p:sp>
      <p:grpSp>
        <p:nvGrpSpPr>
          <p:cNvPr id="39942" name="Group 50"/>
          <p:cNvGrpSpPr>
            <a:grpSpLocks/>
          </p:cNvGrpSpPr>
          <p:nvPr/>
        </p:nvGrpSpPr>
        <p:grpSpPr bwMode="auto">
          <a:xfrm>
            <a:off x="9732962" y="3810000"/>
            <a:ext cx="1447800" cy="1524000"/>
            <a:chOff x="3984" y="1056"/>
            <a:chExt cx="1296" cy="1296"/>
          </a:xfrm>
        </p:grpSpPr>
        <p:sp>
          <p:nvSpPr>
            <p:cNvPr id="39964" name="Rectangle 51"/>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5" name="Rectangle 52"/>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6" name="Rectangle 53"/>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67" name="Rectangle 54"/>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8" name="Rectangle 55"/>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1/2</a:t>
              </a:r>
            </a:p>
          </p:txBody>
        </p:sp>
        <p:sp>
          <p:nvSpPr>
            <p:cNvPr id="39969" name="Rectangle 56"/>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0" name="Rectangle 57"/>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1" name="Rectangle 58"/>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2" name="Rectangle 59"/>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grpSp>
      <p:sp>
        <p:nvSpPr>
          <p:cNvPr id="39943" name="Oval 60"/>
          <p:cNvSpPr>
            <a:spLocks noChangeArrowheads="1"/>
          </p:cNvSpPr>
          <p:nvPr/>
        </p:nvSpPr>
        <p:spPr bwMode="auto">
          <a:xfrm>
            <a:off x="5334000" y="5486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sp>
        <p:nvSpPr>
          <p:cNvPr id="39945"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9946" name="AutoShape 63"/>
          <p:cNvCxnSpPr>
            <a:cxnSpLocks noChangeShapeType="1"/>
            <a:stCxn id="39945" idx="4"/>
            <a:endCxn id="39956"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7" name="Oval 64"/>
          <p:cNvSpPr>
            <a:spLocks noChangeArrowheads="1"/>
          </p:cNvSpPr>
          <p:nvPr/>
        </p:nvSpPr>
        <p:spPr bwMode="auto">
          <a:xfrm>
            <a:off x="10287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48" name="AutoShape 65"/>
          <p:cNvCxnSpPr>
            <a:cxnSpLocks noChangeShapeType="1"/>
            <a:stCxn id="39949" idx="6"/>
            <a:endCxn id="39945"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9"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9950" name="AutoShape 67"/>
          <p:cNvCxnSpPr>
            <a:cxnSpLocks noChangeShapeType="1"/>
            <a:stCxn id="39949" idx="4"/>
            <a:endCxn id="39947"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1"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9952" name="AutoShape 69"/>
          <p:cNvCxnSpPr>
            <a:cxnSpLocks noChangeShapeType="1"/>
            <a:stCxn id="39951" idx="6"/>
            <a:endCxn id="39954"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53" name="AutoShape 70"/>
          <p:cNvCxnSpPr>
            <a:cxnSpLocks noChangeShapeType="1"/>
            <a:stCxn id="39945" idx="6"/>
            <a:endCxn id="39951"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4"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9955" name="AutoShape 72"/>
          <p:cNvCxnSpPr>
            <a:cxnSpLocks noChangeShapeType="1"/>
            <a:stCxn id="39954" idx="6"/>
          </p:cNvCxnSpPr>
          <p:nvPr/>
        </p:nvCxnSpPr>
        <p:spPr bwMode="auto">
          <a:xfrm>
            <a:off x="4319588" y="51435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9956" name="Oval 73"/>
          <p:cNvSpPr>
            <a:spLocks noChangeArrowheads="1"/>
          </p:cNvSpPr>
          <p:nvPr/>
        </p:nvSpPr>
        <p:spPr bwMode="auto">
          <a:xfrm>
            <a:off x="19431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7" name="Oval 74"/>
          <p:cNvSpPr>
            <a:spLocks noChangeArrowheads="1"/>
          </p:cNvSpPr>
          <p:nvPr/>
        </p:nvSpPr>
        <p:spPr bwMode="auto">
          <a:xfrm>
            <a:off x="28575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8" name="Oval 75"/>
          <p:cNvSpPr>
            <a:spLocks noChangeArrowheads="1"/>
          </p:cNvSpPr>
          <p:nvPr/>
        </p:nvSpPr>
        <p:spPr bwMode="auto">
          <a:xfrm>
            <a:off x="37719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60" name="AutoShape 77"/>
          <p:cNvCxnSpPr>
            <a:cxnSpLocks noChangeShapeType="1"/>
            <a:stCxn id="39951" idx="4"/>
            <a:endCxn id="39957"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61" name="AutoShape 78"/>
          <p:cNvCxnSpPr>
            <a:cxnSpLocks noChangeShapeType="1"/>
            <a:stCxn id="39954" idx="4"/>
            <a:endCxn id="39958"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62" name="Line 81"/>
          <p:cNvSpPr>
            <a:spLocks noChangeShapeType="1"/>
          </p:cNvSpPr>
          <p:nvPr/>
        </p:nvSpPr>
        <p:spPr bwMode="auto">
          <a:xfrm>
            <a:off x="10494962" y="4114800"/>
            <a:ext cx="304800" cy="0"/>
          </a:xfrm>
          <a:prstGeom prst="line">
            <a:avLst/>
          </a:prstGeom>
          <a:noFill/>
          <a:ln w="38100">
            <a:solidFill>
              <a:srgbClr val="A5002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39963" name="Oval 79"/>
          <p:cNvSpPr>
            <a:spLocks noChangeArrowheads="1"/>
          </p:cNvSpPr>
          <p:nvPr/>
        </p:nvSpPr>
        <p:spPr bwMode="auto">
          <a:xfrm>
            <a:off x="10418762" y="4038600"/>
            <a:ext cx="152400" cy="152400"/>
          </a:xfrm>
          <a:prstGeom prst="ellipse">
            <a:avLst/>
          </a:prstGeom>
          <a:solidFill>
            <a:srgbClr val="A50021"/>
          </a:solidFill>
          <a:ln w="9525">
            <a:solidFill>
              <a:schemeClr val="tx1"/>
            </a:solidFill>
            <a:round/>
            <a:headEnd/>
            <a:tailEnd/>
          </a:ln>
        </p:spPr>
        <p:txBody>
          <a:bodyPr wrap="none" anchor="ctr"/>
          <a:lstStyle/>
          <a:p>
            <a:endParaRPr lang="en-US">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95400"/>
            <a:ext cx="2378144" cy="219027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3733800"/>
            <a:ext cx="2057400" cy="1881160"/>
          </a:xfrm>
          <a:prstGeom prst="rect">
            <a:avLst/>
          </a:prstGeom>
        </p:spPr>
      </p:pic>
      <p:sp>
        <p:nvSpPr>
          <p:cNvPr id="47" name="TextBox 46"/>
          <p:cNvSpPr txBox="1"/>
          <p:nvPr/>
        </p:nvSpPr>
        <p:spPr>
          <a:xfrm>
            <a:off x="6553200" y="6507901"/>
            <a:ext cx="5637631" cy="369332"/>
          </a:xfrm>
          <a:prstGeom prst="rect">
            <a:avLst/>
          </a:prstGeom>
          <a:noFill/>
        </p:spPr>
        <p:txBody>
          <a:bodyPr wrap="none" rtlCol="0">
            <a:spAutoFit/>
          </a:bodyPr>
          <a:lstStyle/>
          <a:p>
            <a:r>
              <a:rPr lang="en-US" dirty="0">
                <a:solidFill>
                  <a:srgbClr val="FF0000"/>
                </a:solidFill>
                <a:latin typeface="Calibri"/>
                <a:cs typeface="Calibri"/>
              </a:rPr>
              <a:t>[Demo: Ghostbusters – Circular Dynamics – HMM (L14D2)]</a:t>
            </a:r>
          </a:p>
        </p:txBody>
      </p:sp>
    </p:spTree>
    <p:extLst>
      <p:ext uri="{BB962C8B-B14F-4D97-AF65-F5344CB8AC3E}">
        <p14:creationId xmlns:p14="http://schemas.microsoft.com/office/powerpoint/2010/main" val="68893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9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9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9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9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9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9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9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9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9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9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9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9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39943" grpId="0" animBg="1"/>
      <p:bldP spid="39945" grpId="0" animBg="1"/>
      <p:bldP spid="39947" grpId="0" animBg="1"/>
      <p:bldP spid="39949" grpId="0" animBg="1"/>
      <p:bldP spid="39951" grpId="0" animBg="1"/>
      <p:bldP spid="39954" grpId="0" animBg="1"/>
      <p:bldP spid="39956" grpId="0" animBg="1"/>
      <p:bldP spid="39957" grpId="0" animBg="1"/>
      <p:bldP spid="39958" grpId="0" animBg="1"/>
      <p:bldP spid="39962" grpId="0" animBg="1"/>
      <p:bldP spid="399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Ghostbusters – Circular Dynamics -- HMM</a:t>
            </a:r>
          </a:p>
        </p:txBody>
      </p:sp>
      <p:pic>
        <p:nvPicPr>
          <p:cNvPr id="5" name="Ghostbusters -- Circular Dynamics -- HM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5956" y="1143000"/>
            <a:ext cx="8320088" cy="5200055"/>
          </a:xfrm>
          <a:prstGeom prst="rect">
            <a:avLst/>
          </a:prstGeom>
        </p:spPr>
      </p:pic>
    </p:spTree>
    <p:extLst>
      <p:ext uri="{BB962C8B-B14F-4D97-AF65-F5344CB8AC3E}">
        <p14:creationId xmlns:p14="http://schemas.microsoft.com/office/powerpoint/2010/main" val="30391979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latin typeface="Calibri"/>
                <a:ea typeface="ＭＳ Ｐゴシック" pitchFamily="34" charset="-128"/>
                <a:cs typeface="Calibri"/>
              </a:rPr>
              <a:t>Conditional Independence</a:t>
            </a:r>
          </a:p>
        </p:txBody>
      </p:sp>
      <p:sp>
        <p:nvSpPr>
          <p:cNvPr id="1173507" name="Rectangle 3"/>
          <p:cNvSpPr>
            <a:spLocks noGrp="1" noChangeArrowheads="1"/>
          </p:cNvSpPr>
          <p:nvPr>
            <p:ph idx="1"/>
          </p:nvPr>
        </p:nvSpPr>
        <p:spPr>
          <a:xfrm>
            <a:off x="1066800" y="1397001"/>
            <a:ext cx="10896600" cy="4729164"/>
          </a:xfrm>
        </p:spPr>
        <p:txBody>
          <a:bodyPr/>
          <a:lstStyle/>
          <a:p>
            <a:pPr>
              <a:lnSpc>
                <a:spcPct val="80000"/>
              </a:lnSpc>
            </a:pPr>
            <a:r>
              <a:rPr lang="en-US" sz="2400" dirty="0">
                <a:latin typeface="Calibri"/>
                <a:ea typeface="ＭＳ Ｐゴシック" pitchFamily="34" charset="-128"/>
                <a:cs typeface="Calibri"/>
              </a:rPr>
              <a:t>HMMs have two important independence properties:</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Markov hidden process: future depends on past via the present</a:t>
            </a:r>
          </a:p>
          <a:p>
            <a:pPr lvl="5">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Current observation independent of all else given current state</a:t>
            </a: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6">
              <a:lnSpc>
                <a:spcPct val="80000"/>
              </a:lnSpc>
            </a:pPr>
            <a:endParaRPr lang="en-US" sz="1200" dirty="0">
              <a:latin typeface="Calibri"/>
              <a:ea typeface="ＭＳ Ｐゴシック" pitchFamily="34" charset="-128"/>
              <a:cs typeface="Calibri"/>
            </a:endParaRPr>
          </a:p>
          <a:p>
            <a:pPr>
              <a:lnSpc>
                <a:spcPct val="80000"/>
              </a:lnSpc>
            </a:pPr>
            <a:r>
              <a:rPr lang="en-US" sz="2400" dirty="0">
                <a:latin typeface="Calibri"/>
                <a:ea typeface="ＭＳ Ｐゴシック" pitchFamily="34" charset="-128"/>
                <a:cs typeface="Calibri"/>
              </a:rPr>
              <a:t>Quiz: does this mean that evidence variables are guaranteed to be independent?</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[No, they tend to correlated by the hidden state]</a:t>
            </a:r>
          </a:p>
        </p:txBody>
      </p:sp>
      <p:sp>
        <p:nvSpPr>
          <p:cNvPr id="41987" name="Oval 4"/>
          <p:cNvSpPr>
            <a:spLocks noChangeArrowheads="1"/>
          </p:cNvSpPr>
          <p:nvPr/>
        </p:nvSpPr>
        <p:spPr bwMode="auto">
          <a:xfrm>
            <a:off x="7848600" y="3200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41988" name="AutoShape 5"/>
          <p:cNvCxnSpPr>
            <a:cxnSpLocks noChangeShapeType="1"/>
            <a:stCxn id="41987" idx="4"/>
            <a:endCxn id="42003" idx="0"/>
          </p:cNvCxnSpPr>
          <p:nvPr/>
        </p:nvCxnSpPr>
        <p:spPr bwMode="auto">
          <a:xfrm>
            <a:off x="8115300" y="37480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41989" name="Oval 6"/>
          <p:cNvSpPr>
            <a:spLocks noChangeArrowheads="1"/>
          </p:cNvSpPr>
          <p:nvPr/>
        </p:nvSpPr>
        <p:spPr bwMode="auto">
          <a:xfrm>
            <a:off x="44958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41990" name="AutoShape 7"/>
          <p:cNvCxnSpPr>
            <a:cxnSpLocks noChangeShapeType="1"/>
            <a:stCxn id="41989" idx="4"/>
            <a:endCxn id="42000" idx="0"/>
          </p:cNvCxnSpPr>
          <p:nvPr/>
        </p:nvCxnSpPr>
        <p:spPr bwMode="auto">
          <a:xfrm>
            <a:off x="47625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1" name="Oval 8"/>
          <p:cNvSpPr>
            <a:spLocks noChangeArrowheads="1"/>
          </p:cNvSpPr>
          <p:nvPr/>
        </p:nvSpPr>
        <p:spPr bwMode="auto">
          <a:xfrm>
            <a:off x="3581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41992" name="AutoShape 9"/>
          <p:cNvCxnSpPr>
            <a:cxnSpLocks noChangeShapeType="1"/>
            <a:stCxn id="41993" idx="6"/>
            <a:endCxn id="41989" idx="2"/>
          </p:cNvCxnSpPr>
          <p:nvPr/>
        </p:nvCxnSpPr>
        <p:spPr bwMode="auto">
          <a:xfrm>
            <a:off x="41290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3" name="Oval 10"/>
          <p:cNvSpPr>
            <a:spLocks noChangeArrowheads="1"/>
          </p:cNvSpPr>
          <p:nvPr/>
        </p:nvSpPr>
        <p:spPr bwMode="auto">
          <a:xfrm>
            <a:off x="35814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41994" name="AutoShape 11"/>
          <p:cNvCxnSpPr>
            <a:cxnSpLocks noChangeShapeType="1"/>
            <a:stCxn id="41993" idx="4"/>
            <a:endCxn id="41991" idx="0"/>
          </p:cNvCxnSpPr>
          <p:nvPr/>
        </p:nvCxnSpPr>
        <p:spPr bwMode="auto">
          <a:xfrm>
            <a:off x="38481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5" name="Oval 12"/>
          <p:cNvSpPr>
            <a:spLocks noChangeArrowheads="1"/>
          </p:cNvSpPr>
          <p:nvPr/>
        </p:nvSpPr>
        <p:spPr bwMode="auto">
          <a:xfrm>
            <a:off x="5410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41996" name="AutoShape 13"/>
          <p:cNvCxnSpPr>
            <a:cxnSpLocks noChangeShapeType="1"/>
            <a:stCxn id="41995" idx="6"/>
            <a:endCxn id="41998" idx="2"/>
          </p:cNvCxnSpPr>
          <p:nvPr/>
        </p:nvCxnSpPr>
        <p:spPr bwMode="auto">
          <a:xfrm>
            <a:off x="59578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1997" name="AutoShape 14"/>
          <p:cNvCxnSpPr>
            <a:cxnSpLocks noChangeShapeType="1"/>
            <a:stCxn id="41989" idx="6"/>
            <a:endCxn id="41995" idx="2"/>
          </p:cNvCxnSpPr>
          <p:nvPr/>
        </p:nvCxnSpPr>
        <p:spPr bwMode="auto">
          <a:xfrm>
            <a:off x="50434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8" name="Oval 15"/>
          <p:cNvSpPr>
            <a:spLocks noChangeArrowheads="1"/>
          </p:cNvSpPr>
          <p:nvPr/>
        </p:nvSpPr>
        <p:spPr bwMode="auto">
          <a:xfrm>
            <a:off x="63246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41999" name="AutoShape 16"/>
          <p:cNvCxnSpPr>
            <a:cxnSpLocks noChangeShapeType="1"/>
            <a:stCxn id="41998" idx="6"/>
            <a:endCxn id="41987" idx="2"/>
          </p:cNvCxnSpPr>
          <p:nvPr/>
        </p:nvCxnSpPr>
        <p:spPr bwMode="auto">
          <a:xfrm>
            <a:off x="6872288" y="34671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42000" name="Oval 17"/>
          <p:cNvSpPr>
            <a:spLocks noChangeArrowheads="1"/>
          </p:cNvSpPr>
          <p:nvPr/>
        </p:nvSpPr>
        <p:spPr bwMode="auto">
          <a:xfrm>
            <a:off x="4495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2</a:t>
            </a:r>
          </a:p>
        </p:txBody>
      </p:sp>
      <p:sp>
        <p:nvSpPr>
          <p:cNvPr id="42001" name="Oval 18"/>
          <p:cNvSpPr>
            <a:spLocks noChangeArrowheads="1"/>
          </p:cNvSpPr>
          <p:nvPr/>
        </p:nvSpPr>
        <p:spPr bwMode="auto">
          <a:xfrm>
            <a:off x="5410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42002" name="Oval 19"/>
          <p:cNvSpPr>
            <a:spLocks noChangeArrowheads="1"/>
          </p:cNvSpPr>
          <p:nvPr/>
        </p:nvSpPr>
        <p:spPr bwMode="auto">
          <a:xfrm>
            <a:off x="6324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42003" name="Oval 20"/>
          <p:cNvSpPr>
            <a:spLocks noChangeArrowheads="1"/>
          </p:cNvSpPr>
          <p:nvPr/>
        </p:nvSpPr>
        <p:spPr bwMode="auto">
          <a:xfrm>
            <a:off x="7848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42004" name="AutoShape 21"/>
          <p:cNvCxnSpPr>
            <a:cxnSpLocks noChangeShapeType="1"/>
            <a:stCxn id="41995" idx="4"/>
            <a:endCxn id="42001" idx="0"/>
          </p:cNvCxnSpPr>
          <p:nvPr/>
        </p:nvCxnSpPr>
        <p:spPr bwMode="auto">
          <a:xfrm>
            <a:off x="56769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2005" name="AutoShape 22"/>
          <p:cNvCxnSpPr>
            <a:cxnSpLocks noChangeShapeType="1"/>
            <a:stCxn id="41998" idx="4"/>
            <a:endCxn id="42002" idx="0"/>
          </p:cNvCxnSpPr>
          <p:nvPr/>
        </p:nvCxnSpPr>
        <p:spPr bwMode="auto">
          <a:xfrm>
            <a:off x="65913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386381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350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ea typeface="ＭＳ Ｐゴシック" pitchFamily="34" charset="-128"/>
              </a:rPr>
              <a:t>Real HMM Examples</a:t>
            </a:r>
          </a:p>
        </p:txBody>
      </p:sp>
      <p:sp>
        <p:nvSpPr>
          <p:cNvPr id="43010" name="Rectangle 3"/>
          <p:cNvSpPr>
            <a:spLocks noGrp="1" noChangeArrowheads="1"/>
          </p:cNvSpPr>
          <p:nvPr>
            <p:ph idx="1"/>
          </p:nvPr>
        </p:nvSpPr>
        <p:spPr>
          <a:xfrm>
            <a:off x="1447800" y="1397001"/>
            <a:ext cx="10337800" cy="4729164"/>
          </a:xfrm>
        </p:spPr>
        <p:txBody>
          <a:bodyPr/>
          <a:lstStyle/>
          <a:p>
            <a:pPr>
              <a:lnSpc>
                <a:spcPct val="90000"/>
              </a:lnSpc>
            </a:pPr>
            <a:r>
              <a:rPr lang="en-US" sz="2400" dirty="0">
                <a:ea typeface="ＭＳ Ｐゴシック" pitchFamily="34" charset="-128"/>
              </a:rPr>
              <a:t>Speech recognition HMMs:</a:t>
            </a:r>
          </a:p>
          <a:p>
            <a:pPr lvl="1">
              <a:lnSpc>
                <a:spcPct val="90000"/>
              </a:lnSpc>
            </a:pPr>
            <a:r>
              <a:rPr lang="en-US" sz="2000" dirty="0">
                <a:ea typeface="ＭＳ Ｐゴシック" pitchFamily="34" charset="-128"/>
              </a:rPr>
              <a:t>Observations are acoustic signals (continuous valued)</a:t>
            </a:r>
          </a:p>
          <a:p>
            <a:pPr lvl="1">
              <a:lnSpc>
                <a:spcPct val="90000"/>
              </a:lnSpc>
            </a:pPr>
            <a:r>
              <a:rPr lang="en-US" sz="2000" dirty="0">
                <a:ea typeface="ＭＳ Ｐゴシック" pitchFamily="34" charset="-128"/>
              </a:rPr>
              <a:t>States are specific positions in specific words (so, tens of thousands)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Machine translation HMMs:</a:t>
            </a:r>
          </a:p>
          <a:p>
            <a:pPr lvl="1">
              <a:lnSpc>
                <a:spcPct val="90000"/>
              </a:lnSpc>
            </a:pPr>
            <a:r>
              <a:rPr lang="en-US" sz="2000" dirty="0">
                <a:ea typeface="ＭＳ Ｐゴシック" pitchFamily="34" charset="-128"/>
              </a:rPr>
              <a:t>Observations are words (tens of thousands)</a:t>
            </a:r>
          </a:p>
          <a:p>
            <a:pPr lvl="1">
              <a:lnSpc>
                <a:spcPct val="90000"/>
              </a:lnSpc>
            </a:pPr>
            <a:r>
              <a:rPr lang="en-US" sz="2000" dirty="0">
                <a:ea typeface="ＭＳ Ｐゴシック" pitchFamily="34" charset="-128"/>
              </a:rPr>
              <a:t>States are translation options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Robot tracking:</a:t>
            </a:r>
          </a:p>
          <a:p>
            <a:pPr lvl="1">
              <a:lnSpc>
                <a:spcPct val="90000"/>
              </a:lnSpc>
            </a:pPr>
            <a:r>
              <a:rPr lang="en-US" sz="2000" dirty="0">
                <a:ea typeface="ＭＳ Ｐゴシック" pitchFamily="34" charset="-128"/>
              </a:rPr>
              <a:t>Observations are range readings (continuous)</a:t>
            </a:r>
          </a:p>
          <a:p>
            <a:pPr lvl="1">
              <a:lnSpc>
                <a:spcPct val="90000"/>
              </a:lnSpc>
            </a:pPr>
            <a:r>
              <a:rPr lang="en-US" sz="2000" dirty="0">
                <a:ea typeface="ＭＳ Ｐゴシック" pitchFamily="34" charset="-128"/>
              </a:rPr>
              <a:t>States are positions on a map (continuous)</a:t>
            </a:r>
          </a:p>
          <a:p>
            <a:pPr lvl="1">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237602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ea typeface="ＭＳ Ｐゴシック" pitchFamily="34" charset="-128"/>
              </a:rPr>
              <a:t>Filtering / Monitoring</a:t>
            </a:r>
          </a:p>
        </p:txBody>
      </p:sp>
      <p:sp>
        <p:nvSpPr>
          <p:cNvPr id="44034" name="Rectangle 3"/>
          <p:cNvSpPr>
            <a:spLocks noGrp="1" noChangeArrowheads="1"/>
          </p:cNvSpPr>
          <p:nvPr>
            <p:ph idx="1"/>
          </p:nvPr>
        </p:nvSpPr>
        <p:spPr>
          <a:xfrm>
            <a:off x="1905000" y="1523999"/>
            <a:ext cx="8458200" cy="4602165"/>
          </a:xfrm>
        </p:spPr>
        <p:txBody>
          <a:bodyPr/>
          <a:lstStyle/>
          <a:p>
            <a:r>
              <a:rPr lang="en-US" sz="2400" dirty="0">
                <a:ea typeface="ＭＳ Ｐゴシック" pitchFamily="34" charset="-128"/>
              </a:rPr>
              <a:t>Filtering, or monitoring, is the task of tracking the distribution </a:t>
            </a:r>
            <a:r>
              <a:rPr lang="en-US" sz="2400" dirty="0" err="1">
                <a:ea typeface="ＭＳ Ｐゴシック" pitchFamily="34" charset="-128"/>
              </a:rPr>
              <a:t>B</a:t>
            </a:r>
            <a:r>
              <a:rPr lang="en-US" sz="2400" baseline="-25000" dirty="0" err="1">
                <a:ea typeface="ＭＳ Ｐゴシック" pitchFamily="34" charset="-128"/>
              </a:rPr>
              <a:t>t</a:t>
            </a:r>
            <a:r>
              <a:rPr lang="en-US" sz="2400" dirty="0">
                <a:ea typeface="ＭＳ Ｐゴシック" pitchFamily="34" charset="-128"/>
              </a:rPr>
              <a:t>(X) = </a:t>
            </a:r>
            <a:r>
              <a:rPr lang="en-US" sz="2400" dirty="0" err="1">
                <a:ea typeface="ＭＳ Ｐゴシック" pitchFamily="34" charset="-128"/>
              </a:rPr>
              <a:t>P</a:t>
            </a:r>
            <a:r>
              <a:rPr lang="en-US" sz="2400" baseline="-25000" dirty="0" err="1">
                <a:ea typeface="ＭＳ Ｐゴシック" pitchFamily="34" charset="-128"/>
              </a:rPr>
              <a:t>t</a:t>
            </a:r>
            <a:r>
              <a:rPr lang="en-US" sz="2400" dirty="0">
                <a:ea typeface="ＭＳ Ｐゴシック" pitchFamily="34" charset="-128"/>
              </a:rPr>
              <a:t>(</a:t>
            </a:r>
            <a:r>
              <a:rPr lang="en-US" sz="2400" dirty="0" err="1">
                <a:ea typeface="ＭＳ Ｐゴシック" pitchFamily="34" charset="-128"/>
              </a:rPr>
              <a:t>X</a:t>
            </a:r>
            <a:r>
              <a:rPr lang="en-US" sz="2400" baseline="-25000" dirty="0" err="1">
                <a:ea typeface="ＭＳ Ｐゴシック" pitchFamily="34" charset="-128"/>
              </a:rPr>
              <a:t>t</a:t>
            </a:r>
            <a:r>
              <a:rPr lang="en-US" sz="2400" dirty="0">
                <a:ea typeface="ＭＳ Ｐゴシック" pitchFamily="34" charset="-128"/>
              </a:rPr>
              <a:t> | e</a:t>
            </a:r>
            <a:r>
              <a:rPr lang="en-US" sz="2400" baseline="-25000" dirty="0">
                <a:ea typeface="ＭＳ Ｐゴシック" pitchFamily="34" charset="-128"/>
              </a:rPr>
              <a:t>1</a:t>
            </a:r>
            <a:r>
              <a:rPr lang="en-US" sz="2400" dirty="0">
                <a:ea typeface="ＭＳ Ｐゴシック" pitchFamily="34" charset="-128"/>
              </a:rPr>
              <a:t>, …, e</a:t>
            </a:r>
            <a:r>
              <a:rPr lang="en-US" sz="2400" baseline="-25000" dirty="0">
                <a:ea typeface="ＭＳ Ｐゴシック" pitchFamily="34" charset="-128"/>
              </a:rPr>
              <a:t>t</a:t>
            </a:r>
            <a:r>
              <a:rPr lang="en-US" sz="2400" dirty="0">
                <a:ea typeface="ＭＳ Ｐゴシック" pitchFamily="34" charset="-128"/>
              </a:rPr>
              <a:t>) (the belief state) over time</a:t>
            </a:r>
          </a:p>
          <a:p>
            <a:endParaRPr lang="en-US" sz="2400" dirty="0">
              <a:ea typeface="ＭＳ Ｐゴシック" pitchFamily="34" charset="-128"/>
            </a:endParaRPr>
          </a:p>
          <a:p>
            <a:r>
              <a:rPr lang="en-US" sz="2400" dirty="0">
                <a:ea typeface="ＭＳ Ｐゴシック" pitchFamily="34" charset="-128"/>
              </a:rPr>
              <a:t>We start with B</a:t>
            </a:r>
            <a:r>
              <a:rPr lang="en-US" sz="2400" baseline="-25000" dirty="0">
                <a:ea typeface="ＭＳ Ｐゴシック" pitchFamily="34" charset="-128"/>
              </a:rPr>
              <a:t>1</a:t>
            </a:r>
            <a:r>
              <a:rPr lang="en-US" sz="2400" dirty="0">
                <a:ea typeface="ＭＳ Ｐゴシック" pitchFamily="34" charset="-128"/>
              </a:rPr>
              <a:t>(X) in an initial setting, usually uniform</a:t>
            </a:r>
          </a:p>
          <a:p>
            <a:endParaRPr lang="en-US" sz="2400" dirty="0">
              <a:ea typeface="ＭＳ Ｐゴシック" pitchFamily="34" charset="-128"/>
            </a:endParaRPr>
          </a:p>
          <a:p>
            <a:r>
              <a:rPr lang="en-US" sz="2400" dirty="0">
                <a:ea typeface="ＭＳ Ｐゴシック" pitchFamily="34" charset="-128"/>
              </a:rPr>
              <a:t>As time passes, or we get observations, we update B(X)</a:t>
            </a:r>
          </a:p>
          <a:p>
            <a:endParaRPr lang="en-US" sz="2400" dirty="0">
              <a:ea typeface="ＭＳ Ｐゴシック" pitchFamily="34" charset="-128"/>
            </a:endParaRPr>
          </a:p>
          <a:p>
            <a:r>
              <a:rPr lang="en-US" sz="2400" dirty="0">
                <a:ea typeface="ＭＳ Ｐゴシック" pitchFamily="34" charset="-128"/>
              </a:rPr>
              <a:t>The </a:t>
            </a:r>
            <a:r>
              <a:rPr lang="en-US" sz="2400" dirty="0" err="1">
                <a:ea typeface="ＭＳ Ｐゴシック" pitchFamily="34" charset="-128"/>
              </a:rPr>
              <a:t>Kalman</a:t>
            </a:r>
            <a:r>
              <a:rPr lang="en-US" sz="2400" dirty="0">
                <a:ea typeface="ＭＳ Ｐゴシック" pitchFamily="34" charset="-128"/>
              </a:rPr>
              <a:t> filter was invented in the 60’</a:t>
            </a:r>
            <a:r>
              <a:rPr lang="en-US" altLang="ja-JP" sz="2400" dirty="0">
                <a:ea typeface="ＭＳ Ｐゴシック" pitchFamily="34" charset="-128"/>
              </a:rPr>
              <a:t>s and first implemented as a method of trajectory estimation for the Apollo program</a:t>
            </a:r>
          </a:p>
          <a:p>
            <a:pPr lvl="1"/>
            <a:endParaRPr lang="en-US" sz="2000" dirty="0">
              <a:ea typeface="ＭＳ Ｐゴシック" pitchFamily="34" charset="-128"/>
            </a:endParaRPr>
          </a:p>
          <a:p>
            <a:endParaRPr lang="en-US" sz="2400" dirty="0">
              <a:ea typeface="ＭＳ Ｐゴシック" pitchFamily="34" charset="-128"/>
            </a:endParaRPr>
          </a:p>
        </p:txBody>
      </p:sp>
    </p:spTree>
    <p:extLst>
      <p:ext uri="{BB962C8B-B14F-4D97-AF65-F5344CB8AC3E}">
        <p14:creationId xmlns:p14="http://schemas.microsoft.com/office/powerpoint/2010/main" val="1809853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7106" name="Rectangle 3"/>
          <p:cNvSpPr>
            <a:spLocks noGrp="1" noChangeArrowheads="1"/>
          </p:cNvSpPr>
          <p:nvPr>
            <p:ph idx="1"/>
          </p:nvPr>
        </p:nvSpPr>
        <p:spPr>
          <a:xfrm>
            <a:off x="628650" y="5334000"/>
            <a:ext cx="7772400" cy="1271588"/>
          </a:xfrm>
        </p:spPr>
        <p:txBody>
          <a:bodyPr/>
          <a:lstStyle/>
          <a:p>
            <a:pPr algn="ctr">
              <a:lnSpc>
                <a:spcPct val="90000"/>
              </a:lnSpc>
              <a:buFont typeface="Wingdings" pitchFamily="2" charset="2"/>
              <a:buNone/>
            </a:pPr>
            <a:r>
              <a:rPr lang="en-US" sz="2400" dirty="0">
                <a:latin typeface="Calibri"/>
                <a:ea typeface="ＭＳ Ｐゴシック" pitchFamily="34" charset="-128"/>
                <a:cs typeface="Calibri"/>
              </a:rPr>
              <a:t>t=0</a:t>
            </a:r>
          </a:p>
          <a:p>
            <a:pPr algn="ctr">
              <a:lnSpc>
                <a:spcPct val="90000"/>
              </a:lnSpc>
              <a:buFont typeface="Wingdings" pitchFamily="2" charset="2"/>
              <a:buNone/>
            </a:pPr>
            <a:r>
              <a:rPr lang="en-US" sz="2400" dirty="0">
                <a:latin typeface="Calibri"/>
                <a:ea typeface="ＭＳ Ｐゴシック" pitchFamily="34" charset="-128"/>
                <a:cs typeface="Calibri"/>
              </a:rPr>
              <a:t>Sensor model: can read in which directions there is a wall, never more than 1 mistake</a:t>
            </a:r>
          </a:p>
          <a:p>
            <a:pPr algn="ctr">
              <a:lnSpc>
                <a:spcPct val="90000"/>
              </a:lnSpc>
              <a:buFont typeface="Wingdings" pitchFamily="2" charset="2"/>
              <a:buNone/>
            </a:pPr>
            <a:r>
              <a:rPr lang="en-US" sz="2400" dirty="0">
                <a:latin typeface="Calibri"/>
                <a:ea typeface="ＭＳ Ｐゴシック" pitchFamily="34" charset="-128"/>
                <a:cs typeface="Calibri"/>
              </a:rPr>
              <a:t>Motion model: may not execute action with small prob.</a:t>
            </a:r>
          </a:p>
        </p:txBody>
      </p:sp>
      <p:sp>
        <p:nvSpPr>
          <p:cNvPr id="47107" name="Rectangle 4"/>
          <p:cNvSpPr>
            <a:spLocks noChangeArrowheads="1"/>
          </p:cNvSpPr>
          <p:nvPr/>
        </p:nvSpPr>
        <p:spPr bwMode="auto">
          <a:xfrm>
            <a:off x="2286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8" name="Rectangle 5"/>
          <p:cNvSpPr>
            <a:spLocks noChangeArrowheads="1"/>
          </p:cNvSpPr>
          <p:nvPr/>
        </p:nvSpPr>
        <p:spPr bwMode="auto">
          <a:xfrm>
            <a:off x="2819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9" name="Rectangle 6"/>
          <p:cNvSpPr>
            <a:spLocks noChangeArrowheads="1"/>
          </p:cNvSpPr>
          <p:nvPr/>
        </p:nvSpPr>
        <p:spPr bwMode="auto">
          <a:xfrm>
            <a:off x="3352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0" name="Rectangle 7"/>
          <p:cNvSpPr>
            <a:spLocks noChangeArrowheads="1"/>
          </p:cNvSpPr>
          <p:nvPr/>
        </p:nvSpPr>
        <p:spPr bwMode="auto">
          <a:xfrm>
            <a:off x="38862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1" name="Rectangle 8"/>
          <p:cNvSpPr>
            <a:spLocks noChangeArrowheads="1"/>
          </p:cNvSpPr>
          <p:nvPr/>
        </p:nvSpPr>
        <p:spPr bwMode="auto">
          <a:xfrm>
            <a:off x="44196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2" name="Rectangle 9"/>
          <p:cNvSpPr>
            <a:spLocks noChangeArrowheads="1"/>
          </p:cNvSpPr>
          <p:nvPr/>
        </p:nvSpPr>
        <p:spPr bwMode="auto">
          <a:xfrm>
            <a:off x="4953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3" name="Rectangle 10"/>
          <p:cNvSpPr>
            <a:spLocks noChangeArrowheads="1"/>
          </p:cNvSpPr>
          <p:nvPr/>
        </p:nvSpPr>
        <p:spPr bwMode="auto">
          <a:xfrm>
            <a:off x="5486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4" name="Rectangle 11"/>
          <p:cNvSpPr>
            <a:spLocks noChangeArrowheads="1"/>
          </p:cNvSpPr>
          <p:nvPr/>
        </p:nvSpPr>
        <p:spPr bwMode="auto">
          <a:xfrm>
            <a:off x="6019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5" name="Rectangle 12"/>
          <p:cNvSpPr>
            <a:spLocks noChangeArrowheads="1"/>
          </p:cNvSpPr>
          <p:nvPr/>
        </p:nvSpPr>
        <p:spPr bwMode="auto">
          <a:xfrm>
            <a:off x="2286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6" name="Rectangle 13"/>
          <p:cNvSpPr>
            <a:spLocks noChangeArrowheads="1"/>
          </p:cNvSpPr>
          <p:nvPr/>
        </p:nvSpPr>
        <p:spPr bwMode="auto">
          <a:xfrm>
            <a:off x="4953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7" name="Rectangle 14"/>
          <p:cNvSpPr>
            <a:spLocks noChangeArrowheads="1"/>
          </p:cNvSpPr>
          <p:nvPr/>
        </p:nvSpPr>
        <p:spPr bwMode="auto">
          <a:xfrm>
            <a:off x="60198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8" name="Rectangle 15"/>
          <p:cNvSpPr>
            <a:spLocks noChangeArrowheads="1"/>
          </p:cNvSpPr>
          <p:nvPr/>
        </p:nvSpPr>
        <p:spPr bwMode="auto">
          <a:xfrm>
            <a:off x="2286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9" name="Rectangle 16"/>
          <p:cNvSpPr>
            <a:spLocks noChangeArrowheads="1"/>
          </p:cNvSpPr>
          <p:nvPr/>
        </p:nvSpPr>
        <p:spPr bwMode="auto">
          <a:xfrm>
            <a:off x="4953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0" name="Rectangle 17"/>
          <p:cNvSpPr>
            <a:spLocks noChangeArrowheads="1"/>
          </p:cNvSpPr>
          <p:nvPr/>
        </p:nvSpPr>
        <p:spPr bwMode="auto">
          <a:xfrm>
            <a:off x="60198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1" name="Rectangle 18"/>
          <p:cNvSpPr>
            <a:spLocks noChangeArrowheads="1"/>
          </p:cNvSpPr>
          <p:nvPr/>
        </p:nvSpPr>
        <p:spPr bwMode="auto">
          <a:xfrm>
            <a:off x="2286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2" name="Rectangle 19"/>
          <p:cNvSpPr>
            <a:spLocks noChangeArrowheads="1"/>
          </p:cNvSpPr>
          <p:nvPr/>
        </p:nvSpPr>
        <p:spPr bwMode="auto">
          <a:xfrm>
            <a:off x="2819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3" name="Rectangle 20"/>
          <p:cNvSpPr>
            <a:spLocks noChangeArrowheads="1"/>
          </p:cNvSpPr>
          <p:nvPr/>
        </p:nvSpPr>
        <p:spPr bwMode="auto">
          <a:xfrm>
            <a:off x="3352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4" name="Rectangle 21"/>
          <p:cNvSpPr>
            <a:spLocks noChangeArrowheads="1"/>
          </p:cNvSpPr>
          <p:nvPr/>
        </p:nvSpPr>
        <p:spPr bwMode="auto">
          <a:xfrm>
            <a:off x="38862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5" name="Rectangle 22"/>
          <p:cNvSpPr>
            <a:spLocks noChangeArrowheads="1"/>
          </p:cNvSpPr>
          <p:nvPr/>
        </p:nvSpPr>
        <p:spPr bwMode="auto">
          <a:xfrm>
            <a:off x="44196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6" name="Rectangle 23"/>
          <p:cNvSpPr>
            <a:spLocks noChangeArrowheads="1"/>
          </p:cNvSpPr>
          <p:nvPr/>
        </p:nvSpPr>
        <p:spPr bwMode="auto">
          <a:xfrm>
            <a:off x="4953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7" name="Rectangle 24"/>
          <p:cNvSpPr>
            <a:spLocks noChangeArrowheads="1"/>
          </p:cNvSpPr>
          <p:nvPr/>
        </p:nvSpPr>
        <p:spPr bwMode="auto">
          <a:xfrm>
            <a:off x="5486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8" name="Rectangle 25"/>
          <p:cNvSpPr>
            <a:spLocks noChangeArrowheads="1"/>
          </p:cNvSpPr>
          <p:nvPr/>
        </p:nvSpPr>
        <p:spPr bwMode="auto">
          <a:xfrm>
            <a:off x="6019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9"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7130"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31"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3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713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713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713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47136" name="Oval 33"/>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7137" name="Line 34"/>
          <p:cNvSpPr>
            <a:spLocks noChangeShapeType="1"/>
          </p:cNvSpPr>
          <p:nvPr/>
        </p:nvSpPr>
        <p:spPr bwMode="auto">
          <a:xfrm flipV="1">
            <a:off x="3090863" y="187642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8" name="Line 35"/>
          <p:cNvSpPr>
            <a:spLocks noChangeShapeType="1"/>
          </p:cNvSpPr>
          <p:nvPr/>
        </p:nvSpPr>
        <p:spPr bwMode="auto">
          <a:xfrm>
            <a:off x="3086100" y="2586038"/>
            <a:ext cx="0" cy="2571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9" name="Line 36"/>
          <p:cNvSpPr>
            <a:spLocks noChangeShapeType="1"/>
          </p:cNvSpPr>
          <p:nvPr/>
        </p:nvSpPr>
        <p:spPr bwMode="auto">
          <a:xfrm flipH="1">
            <a:off x="2643188" y="2400300"/>
            <a:ext cx="242887"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40" name="Line 37"/>
          <p:cNvSpPr>
            <a:spLocks noChangeShapeType="1"/>
          </p:cNvSpPr>
          <p:nvPr/>
        </p:nvSpPr>
        <p:spPr bwMode="auto">
          <a:xfrm flipH="1">
            <a:off x="3295650" y="2409825"/>
            <a:ext cx="242888" cy="0"/>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41" name="Text Box 38"/>
          <p:cNvSpPr txBox="1">
            <a:spLocks noChangeArrowheads="1"/>
          </p:cNvSpPr>
          <p:nvPr/>
        </p:nvSpPr>
        <p:spPr bwMode="auto">
          <a:xfrm>
            <a:off x="152400" y="1295400"/>
            <a:ext cx="1676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600" i="1" dirty="0">
                <a:latin typeface="Calibri"/>
                <a:cs typeface="Calibri"/>
              </a:rPr>
              <a:t>Example from </a:t>
            </a:r>
            <a:r>
              <a:rPr lang="de-DE" sz="1600" i="1" dirty="0">
                <a:latin typeface="Calibri"/>
                <a:cs typeface="Calibri"/>
              </a:rPr>
              <a:t>Michael Pfeiffer</a:t>
            </a:r>
            <a:endParaRPr lang="en-US" sz="1600" i="1"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423437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9154" name="Rectangle 3"/>
          <p:cNvSpPr>
            <a:spLocks noGrp="1" noChangeArrowheads="1"/>
          </p:cNvSpPr>
          <p:nvPr>
            <p:ph idx="1"/>
          </p:nvPr>
        </p:nvSpPr>
        <p:spPr>
          <a:xfrm>
            <a:off x="381000" y="5257800"/>
            <a:ext cx="8534400" cy="1195388"/>
          </a:xfrm>
        </p:spPr>
        <p:txBody>
          <a:bodyPr/>
          <a:lstStyle/>
          <a:p>
            <a:pPr algn="ctr">
              <a:buFont typeface="Wingdings" pitchFamily="2" charset="2"/>
              <a:buNone/>
            </a:pPr>
            <a:r>
              <a:rPr lang="en-US" sz="2400" dirty="0">
                <a:latin typeface="Calibri"/>
                <a:ea typeface="ＭＳ Ｐゴシック" pitchFamily="34" charset="-128"/>
                <a:cs typeface="Calibri"/>
              </a:rPr>
              <a:t>t=1</a:t>
            </a:r>
          </a:p>
          <a:p>
            <a:pPr algn="ctr">
              <a:buFont typeface="Wingdings" pitchFamily="2" charset="2"/>
              <a:buNone/>
            </a:pPr>
            <a:r>
              <a:rPr lang="en-US" sz="2400" dirty="0">
                <a:latin typeface="Calibri"/>
                <a:ea typeface="ＭＳ Ｐゴシック" pitchFamily="34" charset="-128"/>
                <a:cs typeface="Calibri"/>
              </a:rPr>
              <a:t>Lighter grey: was possible to get the reading, but less likely b/c required 1 mistake</a:t>
            </a:r>
          </a:p>
        </p:txBody>
      </p:sp>
      <p:sp>
        <p:nvSpPr>
          <p:cNvPr id="49155"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56" name="Rectangle 5"/>
          <p:cNvSpPr>
            <a:spLocks noChangeArrowheads="1"/>
          </p:cNvSpPr>
          <p:nvPr/>
        </p:nvSpPr>
        <p:spPr bwMode="auto">
          <a:xfrm>
            <a:off x="2819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7" name="Rectangle 6"/>
          <p:cNvSpPr>
            <a:spLocks noChangeArrowheads="1"/>
          </p:cNvSpPr>
          <p:nvPr/>
        </p:nvSpPr>
        <p:spPr bwMode="auto">
          <a:xfrm>
            <a:off x="33528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8" name="Rectangle 7"/>
          <p:cNvSpPr>
            <a:spLocks noChangeArrowheads="1"/>
          </p:cNvSpPr>
          <p:nvPr/>
        </p:nvSpPr>
        <p:spPr bwMode="auto">
          <a:xfrm>
            <a:off x="38862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9" name="Rectangle 8"/>
          <p:cNvSpPr>
            <a:spLocks noChangeArrowheads="1"/>
          </p:cNvSpPr>
          <p:nvPr/>
        </p:nvSpPr>
        <p:spPr bwMode="auto">
          <a:xfrm>
            <a:off x="44196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0"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61" name="Rectangle 10"/>
          <p:cNvSpPr>
            <a:spLocks noChangeArrowheads="1"/>
          </p:cNvSpPr>
          <p:nvPr/>
        </p:nvSpPr>
        <p:spPr bwMode="auto">
          <a:xfrm>
            <a:off x="5486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2"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3"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4"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5"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6"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7"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8"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9"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70" name="Rectangle 19"/>
          <p:cNvSpPr>
            <a:spLocks noChangeArrowheads="1"/>
          </p:cNvSpPr>
          <p:nvPr/>
        </p:nvSpPr>
        <p:spPr bwMode="auto">
          <a:xfrm>
            <a:off x="2819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1" name="Rectangle 20"/>
          <p:cNvSpPr>
            <a:spLocks noChangeArrowheads="1"/>
          </p:cNvSpPr>
          <p:nvPr/>
        </p:nvSpPr>
        <p:spPr bwMode="auto">
          <a:xfrm>
            <a:off x="33528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2" name="Rectangle 21"/>
          <p:cNvSpPr>
            <a:spLocks noChangeArrowheads="1"/>
          </p:cNvSpPr>
          <p:nvPr/>
        </p:nvSpPr>
        <p:spPr bwMode="auto">
          <a:xfrm>
            <a:off x="38862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3" name="Rectangle 22"/>
          <p:cNvSpPr>
            <a:spLocks noChangeArrowheads="1"/>
          </p:cNvSpPr>
          <p:nvPr/>
        </p:nvSpPr>
        <p:spPr bwMode="auto">
          <a:xfrm>
            <a:off x="44196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4"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75" name="Rectangle 24"/>
          <p:cNvSpPr>
            <a:spLocks noChangeArrowheads="1"/>
          </p:cNvSpPr>
          <p:nvPr/>
        </p:nvSpPr>
        <p:spPr bwMode="auto">
          <a:xfrm>
            <a:off x="5486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6"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77"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9178"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79"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80" name="Line 29"/>
          <p:cNvSpPr>
            <a:spLocks noChangeShapeType="1"/>
          </p:cNvSpPr>
          <p:nvPr/>
        </p:nvSpPr>
        <p:spPr bwMode="auto">
          <a:xfrm>
            <a:off x="3300413" y="2400300"/>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1" name="Oval 30"/>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9182" name="Line 31"/>
          <p:cNvSpPr>
            <a:spLocks noChangeShapeType="1"/>
          </p:cNvSpPr>
          <p:nvPr/>
        </p:nvSpPr>
        <p:spPr bwMode="auto">
          <a:xfrm flipV="1">
            <a:off x="30908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3" name="Line 32"/>
          <p:cNvSpPr>
            <a:spLocks noChangeShapeType="1"/>
          </p:cNvSpPr>
          <p:nvPr/>
        </p:nvSpPr>
        <p:spPr bwMode="auto">
          <a:xfrm>
            <a:off x="30861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4" name="Line 33"/>
          <p:cNvSpPr>
            <a:spLocks noChangeShapeType="1"/>
          </p:cNvSpPr>
          <p:nvPr/>
        </p:nvSpPr>
        <p:spPr bwMode="auto">
          <a:xfrm flipH="1">
            <a:off x="26431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5" name="Rectangle 34"/>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9186" name="Rectangle 35"/>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9187" name="Rectangle 36"/>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9188" name="Rectangle 37"/>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1199142" name="AutoShape 38"/>
          <p:cNvSpPr>
            <a:spLocks noChangeArrowheads="1"/>
          </p:cNvSpPr>
          <p:nvPr/>
        </p:nvSpPr>
        <p:spPr bwMode="auto">
          <a:xfrm>
            <a:off x="3276600" y="228600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24895970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9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1202"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t=2</a:t>
            </a:r>
          </a:p>
        </p:txBody>
      </p:sp>
      <p:sp>
        <p:nvSpPr>
          <p:cNvPr id="51203"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04" name="Rectangle 5"/>
          <p:cNvSpPr>
            <a:spLocks noChangeArrowheads="1"/>
          </p:cNvSpPr>
          <p:nvPr/>
        </p:nvSpPr>
        <p:spPr bwMode="auto">
          <a:xfrm>
            <a:off x="2819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5" name="Rectangle 6"/>
          <p:cNvSpPr>
            <a:spLocks noChangeArrowheads="1"/>
          </p:cNvSpPr>
          <p:nvPr/>
        </p:nvSpPr>
        <p:spPr bwMode="auto">
          <a:xfrm>
            <a:off x="33528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6" name="Rectangle 7"/>
          <p:cNvSpPr>
            <a:spLocks noChangeArrowheads="1"/>
          </p:cNvSpPr>
          <p:nvPr/>
        </p:nvSpPr>
        <p:spPr bwMode="auto">
          <a:xfrm>
            <a:off x="38862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7" name="Rectangle 8"/>
          <p:cNvSpPr>
            <a:spLocks noChangeArrowheads="1"/>
          </p:cNvSpPr>
          <p:nvPr/>
        </p:nvSpPr>
        <p:spPr bwMode="auto">
          <a:xfrm>
            <a:off x="44196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8"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9" name="Rectangle 10"/>
          <p:cNvSpPr>
            <a:spLocks noChangeArrowheads="1"/>
          </p:cNvSpPr>
          <p:nvPr/>
        </p:nvSpPr>
        <p:spPr bwMode="auto">
          <a:xfrm>
            <a:off x="5486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0"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1"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2"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3"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4"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5"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6"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7"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8" name="Rectangle 19"/>
          <p:cNvSpPr>
            <a:spLocks noChangeArrowheads="1"/>
          </p:cNvSpPr>
          <p:nvPr/>
        </p:nvSpPr>
        <p:spPr bwMode="auto">
          <a:xfrm>
            <a:off x="2819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9" name="Rectangle 20"/>
          <p:cNvSpPr>
            <a:spLocks noChangeArrowheads="1"/>
          </p:cNvSpPr>
          <p:nvPr/>
        </p:nvSpPr>
        <p:spPr bwMode="auto">
          <a:xfrm>
            <a:off x="33528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0" name="Rectangle 21"/>
          <p:cNvSpPr>
            <a:spLocks noChangeArrowheads="1"/>
          </p:cNvSpPr>
          <p:nvPr/>
        </p:nvSpPr>
        <p:spPr bwMode="auto">
          <a:xfrm>
            <a:off x="38862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1" name="Rectangle 22"/>
          <p:cNvSpPr>
            <a:spLocks noChangeArrowheads="1"/>
          </p:cNvSpPr>
          <p:nvPr/>
        </p:nvSpPr>
        <p:spPr bwMode="auto">
          <a:xfrm>
            <a:off x="44196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2"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3" name="Rectangle 24"/>
          <p:cNvSpPr>
            <a:spLocks noChangeArrowheads="1"/>
          </p:cNvSpPr>
          <p:nvPr/>
        </p:nvSpPr>
        <p:spPr bwMode="auto">
          <a:xfrm>
            <a:off x="5486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4"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25"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1226"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27"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28" name="Line 29"/>
          <p:cNvSpPr>
            <a:spLocks noChangeShapeType="1"/>
          </p:cNvSpPr>
          <p:nvPr/>
        </p:nvSpPr>
        <p:spPr bwMode="auto">
          <a:xfrm>
            <a:off x="3829050" y="2424113"/>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1229"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1230"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1231"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1232"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1233" name="Oval 34"/>
          <p:cNvSpPr>
            <a:spLocks noChangeArrowheads="1"/>
          </p:cNvSpPr>
          <p:nvPr/>
        </p:nvSpPr>
        <p:spPr bwMode="auto">
          <a:xfrm>
            <a:off x="34528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1234" name="Line 35"/>
          <p:cNvSpPr>
            <a:spLocks noChangeShapeType="1"/>
          </p:cNvSpPr>
          <p:nvPr/>
        </p:nvSpPr>
        <p:spPr bwMode="auto">
          <a:xfrm flipV="1">
            <a:off x="36480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1235" name="Line 36"/>
          <p:cNvSpPr>
            <a:spLocks noChangeShapeType="1"/>
          </p:cNvSpPr>
          <p:nvPr/>
        </p:nvSpPr>
        <p:spPr bwMode="auto">
          <a:xfrm>
            <a:off x="36433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1236" name="Line 37"/>
          <p:cNvSpPr>
            <a:spLocks noChangeShapeType="1"/>
          </p:cNvSpPr>
          <p:nvPr/>
        </p:nvSpPr>
        <p:spPr bwMode="auto">
          <a:xfrm flipH="1">
            <a:off x="32004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01190" name="AutoShape 38"/>
          <p:cNvSpPr>
            <a:spLocks noChangeArrowheads="1"/>
          </p:cNvSpPr>
          <p:nvPr/>
        </p:nvSpPr>
        <p:spPr bwMode="auto">
          <a:xfrm>
            <a:off x="3833813" y="230505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4087846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1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9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a:latin typeface="Calibri"/>
                <a:ea typeface="ＭＳ Ｐゴシック" pitchFamily="34" charset="-128"/>
                <a:cs typeface="Calibri"/>
              </a:rPr>
              <a:t>Often, we want to </a:t>
            </a:r>
            <a:r>
              <a:rPr lang="en-US" sz="2800" dirty="0">
                <a:solidFill>
                  <a:srgbClr val="CC0000"/>
                </a:solidFill>
                <a:latin typeface="Calibri"/>
                <a:ea typeface="ＭＳ Ｐゴシック" pitchFamily="34" charset="-128"/>
                <a:cs typeface="Calibri"/>
              </a:rPr>
              <a:t>reason about a sequence</a:t>
            </a:r>
            <a:r>
              <a:rPr lang="en-US" sz="2800" dirty="0">
                <a:latin typeface="Calibri"/>
                <a:ea typeface="ＭＳ Ｐゴシック" pitchFamily="34" charset="-128"/>
                <a:cs typeface="Calibri"/>
              </a:rPr>
              <a:t> of observations</a:t>
            </a:r>
          </a:p>
          <a:p>
            <a:pPr lvl="4">
              <a:lnSpc>
                <a:spcPct val="90000"/>
              </a:lnSpc>
            </a:pPr>
            <a:endParaRPr lang="en-US" sz="6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Speech recognition</a:t>
            </a:r>
          </a:p>
          <a:p>
            <a:pPr lvl="4">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localization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User attention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Medical monitoring</a:t>
            </a:r>
          </a:p>
          <a:p>
            <a:pPr>
              <a:lnSpc>
                <a:spcPct val="90000"/>
              </a:lnSpc>
            </a:pPr>
            <a:endParaRPr lang="en-US" sz="2800" dirty="0">
              <a:latin typeface="Calibri"/>
              <a:ea typeface="ＭＳ Ｐゴシック" pitchFamily="34" charset="-128"/>
              <a:cs typeface="Calibri"/>
            </a:endParaRPr>
          </a:p>
          <a:p>
            <a:pPr>
              <a:lnSpc>
                <a:spcPct val="90000"/>
              </a:lnSpc>
            </a:pPr>
            <a:r>
              <a:rPr lang="en-US" sz="2800" dirty="0">
                <a:latin typeface="Calibri"/>
                <a:ea typeface="ＭＳ Ｐゴシック" pitchFamily="34" charset="-128"/>
                <a:cs typeface="Calibri"/>
              </a:rPr>
              <a:t>Need to introduce time (or space) into our models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3250"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t=3</a:t>
            </a:r>
          </a:p>
        </p:txBody>
      </p:sp>
      <p:sp>
        <p:nvSpPr>
          <p:cNvPr id="53251"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52" name="Rectangle 5"/>
          <p:cNvSpPr>
            <a:spLocks noChangeArrowheads="1"/>
          </p:cNvSpPr>
          <p:nvPr/>
        </p:nvSpPr>
        <p:spPr bwMode="auto">
          <a:xfrm>
            <a:off x="2819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3" name="Rectangle 6"/>
          <p:cNvSpPr>
            <a:spLocks noChangeArrowheads="1"/>
          </p:cNvSpPr>
          <p:nvPr/>
        </p:nvSpPr>
        <p:spPr bwMode="auto">
          <a:xfrm>
            <a:off x="33528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4" name="Rectangle 7"/>
          <p:cNvSpPr>
            <a:spLocks noChangeArrowheads="1"/>
          </p:cNvSpPr>
          <p:nvPr/>
        </p:nvSpPr>
        <p:spPr bwMode="auto">
          <a:xfrm>
            <a:off x="38862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5" name="Rectangle 8"/>
          <p:cNvSpPr>
            <a:spLocks noChangeArrowheads="1"/>
          </p:cNvSpPr>
          <p:nvPr/>
        </p:nvSpPr>
        <p:spPr bwMode="auto">
          <a:xfrm>
            <a:off x="44196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6"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7"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8"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59"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0"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1"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2"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3"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4"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5"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6" name="Rectangle 19"/>
          <p:cNvSpPr>
            <a:spLocks noChangeArrowheads="1"/>
          </p:cNvSpPr>
          <p:nvPr/>
        </p:nvSpPr>
        <p:spPr bwMode="auto">
          <a:xfrm>
            <a:off x="2819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67" name="Rectangle 20"/>
          <p:cNvSpPr>
            <a:spLocks noChangeArrowheads="1"/>
          </p:cNvSpPr>
          <p:nvPr/>
        </p:nvSpPr>
        <p:spPr bwMode="auto">
          <a:xfrm>
            <a:off x="33528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68" name="Rectangle 21"/>
          <p:cNvSpPr>
            <a:spLocks noChangeArrowheads="1"/>
          </p:cNvSpPr>
          <p:nvPr/>
        </p:nvSpPr>
        <p:spPr bwMode="auto">
          <a:xfrm>
            <a:off x="38862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69" name="Rectangle 22"/>
          <p:cNvSpPr>
            <a:spLocks noChangeArrowheads="1"/>
          </p:cNvSpPr>
          <p:nvPr/>
        </p:nvSpPr>
        <p:spPr bwMode="auto">
          <a:xfrm>
            <a:off x="44196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70"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71"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72"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73"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3274"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75"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76" name="Line 29"/>
          <p:cNvSpPr>
            <a:spLocks noChangeShapeType="1"/>
          </p:cNvSpPr>
          <p:nvPr/>
        </p:nvSpPr>
        <p:spPr bwMode="auto">
          <a:xfrm>
            <a:off x="4376738" y="2428875"/>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3277"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3278"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3279"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3280"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3281" name="Oval 34"/>
          <p:cNvSpPr>
            <a:spLocks noChangeArrowheads="1"/>
          </p:cNvSpPr>
          <p:nvPr/>
        </p:nvSpPr>
        <p:spPr bwMode="auto">
          <a:xfrm>
            <a:off x="39862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3282" name="Line 35"/>
          <p:cNvSpPr>
            <a:spLocks noChangeShapeType="1"/>
          </p:cNvSpPr>
          <p:nvPr/>
        </p:nvSpPr>
        <p:spPr bwMode="auto">
          <a:xfrm flipV="1">
            <a:off x="41814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3283" name="Line 36"/>
          <p:cNvSpPr>
            <a:spLocks noChangeShapeType="1"/>
          </p:cNvSpPr>
          <p:nvPr/>
        </p:nvSpPr>
        <p:spPr bwMode="auto">
          <a:xfrm>
            <a:off x="41767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3284" name="Line 37"/>
          <p:cNvSpPr>
            <a:spLocks noChangeShapeType="1"/>
          </p:cNvSpPr>
          <p:nvPr/>
        </p:nvSpPr>
        <p:spPr bwMode="auto">
          <a:xfrm flipH="1">
            <a:off x="37338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03238" name="AutoShape 38"/>
          <p:cNvSpPr>
            <a:spLocks noChangeArrowheads="1"/>
          </p:cNvSpPr>
          <p:nvPr/>
        </p:nvSpPr>
        <p:spPr bwMode="auto">
          <a:xfrm>
            <a:off x="4362450" y="2309813"/>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398313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3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2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5298"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t=4</a:t>
            </a:r>
          </a:p>
        </p:txBody>
      </p:sp>
      <p:sp>
        <p:nvSpPr>
          <p:cNvPr id="55299"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0" name="Rectangle 5"/>
          <p:cNvSpPr>
            <a:spLocks noChangeArrowheads="1"/>
          </p:cNvSpPr>
          <p:nvPr/>
        </p:nvSpPr>
        <p:spPr bwMode="auto">
          <a:xfrm>
            <a:off x="28194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01" name="Rectangle 6"/>
          <p:cNvSpPr>
            <a:spLocks noChangeArrowheads="1"/>
          </p:cNvSpPr>
          <p:nvPr/>
        </p:nvSpPr>
        <p:spPr bwMode="auto">
          <a:xfrm>
            <a:off x="33528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2" name="Rectangle 7"/>
          <p:cNvSpPr>
            <a:spLocks noChangeArrowheads="1"/>
          </p:cNvSpPr>
          <p:nvPr/>
        </p:nvSpPr>
        <p:spPr bwMode="auto">
          <a:xfrm>
            <a:off x="38862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3" name="Rectangle 8"/>
          <p:cNvSpPr>
            <a:spLocks noChangeArrowheads="1"/>
          </p:cNvSpPr>
          <p:nvPr/>
        </p:nvSpPr>
        <p:spPr bwMode="auto">
          <a:xfrm>
            <a:off x="4419600" y="21336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04"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5"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6"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7"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8"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9"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0"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1"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2"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3"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4" name="Rectangle 19"/>
          <p:cNvSpPr>
            <a:spLocks noChangeArrowheads="1"/>
          </p:cNvSpPr>
          <p:nvPr/>
        </p:nvSpPr>
        <p:spPr bwMode="auto">
          <a:xfrm>
            <a:off x="2819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15" name="Rectangle 20"/>
          <p:cNvSpPr>
            <a:spLocks noChangeArrowheads="1"/>
          </p:cNvSpPr>
          <p:nvPr/>
        </p:nvSpPr>
        <p:spPr bwMode="auto">
          <a:xfrm>
            <a:off x="33528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16" name="Rectangle 21"/>
          <p:cNvSpPr>
            <a:spLocks noChangeArrowheads="1"/>
          </p:cNvSpPr>
          <p:nvPr/>
        </p:nvSpPr>
        <p:spPr bwMode="auto">
          <a:xfrm>
            <a:off x="38862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7" name="Rectangle 22"/>
          <p:cNvSpPr>
            <a:spLocks noChangeArrowheads="1"/>
          </p:cNvSpPr>
          <p:nvPr/>
        </p:nvSpPr>
        <p:spPr bwMode="auto">
          <a:xfrm>
            <a:off x="4419600" y="37338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18"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9"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20"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21"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5322"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23"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24" name="Line 29"/>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5325"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5326"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5327"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5328"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5329" name="Oval 34"/>
          <p:cNvSpPr>
            <a:spLocks noChangeArrowheads="1"/>
          </p:cNvSpPr>
          <p:nvPr/>
        </p:nvSpPr>
        <p:spPr bwMode="auto">
          <a:xfrm>
            <a:off x="44958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5330" name="Line 35"/>
          <p:cNvSpPr>
            <a:spLocks noChangeShapeType="1"/>
          </p:cNvSpPr>
          <p:nvPr/>
        </p:nvSpPr>
        <p:spPr bwMode="auto">
          <a:xfrm flipV="1">
            <a:off x="46910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5331" name="Line 36"/>
          <p:cNvSpPr>
            <a:spLocks noChangeShapeType="1"/>
          </p:cNvSpPr>
          <p:nvPr/>
        </p:nvSpPr>
        <p:spPr bwMode="auto">
          <a:xfrm>
            <a:off x="46863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5332" name="Line 37"/>
          <p:cNvSpPr>
            <a:spLocks noChangeShapeType="1"/>
          </p:cNvSpPr>
          <p:nvPr/>
        </p:nvSpPr>
        <p:spPr bwMode="auto">
          <a:xfrm flipH="1">
            <a:off x="42433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05286" name="AutoShape 38"/>
          <p:cNvSpPr>
            <a:spLocks noChangeArrowheads="1"/>
          </p:cNvSpPr>
          <p:nvPr/>
        </p:nvSpPr>
        <p:spPr bwMode="auto">
          <a:xfrm>
            <a:off x="4872038" y="2281238"/>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616442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5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528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7346"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t=5</a:t>
            </a:r>
          </a:p>
        </p:txBody>
      </p:sp>
      <p:sp>
        <p:nvSpPr>
          <p:cNvPr id="57347"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48" name="Rectangle 5"/>
          <p:cNvSpPr>
            <a:spLocks noChangeArrowheads="1"/>
          </p:cNvSpPr>
          <p:nvPr/>
        </p:nvSpPr>
        <p:spPr bwMode="auto">
          <a:xfrm>
            <a:off x="28194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49" name="Rectangle 6"/>
          <p:cNvSpPr>
            <a:spLocks noChangeArrowheads="1"/>
          </p:cNvSpPr>
          <p:nvPr/>
        </p:nvSpPr>
        <p:spPr bwMode="auto">
          <a:xfrm>
            <a:off x="3352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0" name="Rectangle 7"/>
          <p:cNvSpPr>
            <a:spLocks noChangeArrowheads="1"/>
          </p:cNvSpPr>
          <p:nvPr/>
        </p:nvSpPr>
        <p:spPr bwMode="auto">
          <a:xfrm>
            <a:off x="38862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1" name="Rectangle 8"/>
          <p:cNvSpPr>
            <a:spLocks noChangeArrowheads="1"/>
          </p:cNvSpPr>
          <p:nvPr/>
        </p:nvSpPr>
        <p:spPr bwMode="auto">
          <a:xfrm>
            <a:off x="44196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2" name="Rectangle 9"/>
          <p:cNvSpPr>
            <a:spLocks noChangeArrowheads="1"/>
          </p:cNvSpPr>
          <p:nvPr/>
        </p:nvSpPr>
        <p:spPr bwMode="auto">
          <a:xfrm>
            <a:off x="4953000" y="2133600"/>
            <a:ext cx="533400" cy="533400"/>
          </a:xfrm>
          <a:prstGeom prst="rect">
            <a:avLst/>
          </a:prstGeom>
          <a:solidFill>
            <a:schemeClr val="tx1"/>
          </a:solidFill>
          <a:ln w="9525">
            <a:solidFill>
              <a:schemeClr val="tx1"/>
            </a:solidFill>
            <a:miter lim="800000"/>
            <a:headEnd/>
            <a:tailEnd/>
          </a:ln>
        </p:spPr>
        <p:txBody>
          <a:bodyPr wrap="none" anchor="ctr"/>
          <a:lstStyle/>
          <a:p>
            <a:endParaRPr lang="en-US">
              <a:latin typeface="Calibri"/>
              <a:cs typeface="Calibri"/>
            </a:endParaRPr>
          </a:p>
        </p:txBody>
      </p:sp>
      <p:sp>
        <p:nvSpPr>
          <p:cNvPr id="57353"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4" name="Rectangle 11"/>
          <p:cNvSpPr>
            <a:spLocks noChangeArrowheads="1"/>
          </p:cNvSpPr>
          <p:nvPr/>
        </p:nvSpPr>
        <p:spPr bwMode="auto">
          <a:xfrm>
            <a:off x="60198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55"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6"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7"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8"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9"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0"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1"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2" name="Rectangle 19"/>
          <p:cNvSpPr>
            <a:spLocks noChangeArrowheads="1"/>
          </p:cNvSpPr>
          <p:nvPr/>
        </p:nvSpPr>
        <p:spPr bwMode="auto">
          <a:xfrm>
            <a:off x="28194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3" name="Rectangle 20"/>
          <p:cNvSpPr>
            <a:spLocks noChangeArrowheads="1"/>
          </p:cNvSpPr>
          <p:nvPr/>
        </p:nvSpPr>
        <p:spPr bwMode="auto">
          <a:xfrm>
            <a:off x="3352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4" name="Rectangle 21"/>
          <p:cNvSpPr>
            <a:spLocks noChangeArrowheads="1"/>
          </p:cNvSpPr>
          <p:nvPr/>
        </p:nvSpPr>
        <p:spPr bwMode="auto">
          <a:xfrm>
            <a:off x="38862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5" name="Rectangle 22"/>
          <p:cNvSpPr>
            <a:spLocks noChangeArrowheads="1"/>
          </p:cNvSpPr>
          <p:nvPr/>
        </p:nvSpPr>
        <p:spPr bwMode="auto">
          <a:xfrm>
            <a:off x="44196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6" name="Rectangle 23"/>
          <p:cNvSpPr>
            <a:spLocks noChangeArrowheads="1"/>
          </p:cNvSpPr>
          <p:nvPr/>
        </p:nvSpPr>
        <p:spPr bwMode="auto">
          <a:xfrm>
            <a:off x="5486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7" name="Rectangle 24"/>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8" name="Rectangle 25"/>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7369" name="Rectangle 26"/>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70" name="Rectangle 27"/>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71" name="Line 28"/>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7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737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737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737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7376" name="Oval 33"/>
          <p:cNvSpPr>
            <a:spLocks noChangeArrowheads="1"/>
          </p:cNvSpPr>
          <p:nvPr/>
        </p:nvSpPr>
        <p:spPr bwMode="auto">
          <a:xfrm>
            <a:off x="50292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7377" name="Line 34"/>
          <p:cNvSpPr>
            <a:spLocks noChangeShapeType="1"/>
          </p:cNvSpPr>
          <p:nvPr/>
        </p:nvSpPr>
        <p:spPr bwMode="auto">
          <a:xfrm flipV="1">
            <a:off x="52244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78" name="Line 35"/>
          <p:cNvSpPr>
            <a:spLocks noChangeShapeType="1"/>
          </p:cNvSpPr>
          <p:nvPr/>
        </p:nvSpPr>
        <p:spPr bwMode="auto">
          <a:xfrm>
            <a:off x="5219700" y="2586038"/>
            <a:ext cx="0" cy="25717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79" name="Line 36"/>
          <p:cNvSpPr>
            <a:spLocks noChangeShapeType="1"/>
          </p:cNvSpPr>
          <p:nvPr/>
        </p:nvSpPr>
        <p:spPr bwMode="auto">
          <a:xfrm>
            <a:off x="5414963" y="2400300"/>
            <a:ext cx="242887" cy="1588"/>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80" name="Line 37"/>
          <p:cNvSpPr>
            <a:spLocks noChangeShapeType="1"/>
          </p:cNvSpPr>
          <p:nvPr/>
        </p:nvSpPr>
        <p:spPr bwMode="auto">
          <a:xfrm flipH="1">
            <a:off x="47767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81" name="Rectangle 38"/>
          <p:cNvSpPr>
            <a:spLocks noChangeArrowheads="1"/>
          </p:cNvSpPr>
          <p:nvPr/>
        </p:nvSpPr>
        <p:spPr bwMode="auto">
          <a:xfrm>
            <a:off x="4953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2052877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02" name="Rectangle 2"/>
          <p:cNvSpPr>
            <a:spLocks noGrp="1" noChangeArrowheads="1"/>
          </p:cNvSpPr>
          <p:nvPr>
            <p:ph type="title"/>
          </p:nvPr>
        </p:nvSpPr>
        <p:spPr>
          <a:xfrm>
            <a:off x="0" y="-38100"/>
            <a:ext cx="12192000" cy="1143000"/>
          </a:xfrm>
        </p:spPr>
        <p:txBody>
          <a:bodyPr/>
          <a:lstStyle/>
          <a:p>
            <a:r>
              <a:rPr lang="en-US" sz="4000" dirty="0">
                <a:latin typeface="Calibri"/>
                <a:ea typeface="ＭＳ Ｐゴシック" pitchFamily="34" charset="-128"/>
                <a:cs typeface="Calibri"/>
              </a:rPr>
              <a:t>Inference: Base Cases</a:t>
            </a:r>
          </a:p>
        </p:txBody>
      </p:sp>
      <p:sp>
        <p:nvSpPr>
          <p:cNvPr id="17" name="Oval 4"/>
          <p:cNvSpPr>
            <a:spLocks noChangeArrowheads="1"/>
          </p:cNvSpPr>
          <p:nvPr/>
        </p:nvSpPr>
        <p:spPr bwMode="auto">
          <a:xfrm>
            <a:off x="3733800" y="2895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sp>
        <p:nvSpPr>
          <p:cNvPr id="18" name="Oval 5"/>
          <p:cNvSpPr>
            <a:spLocks noChangeArrowheads="1"/>
          </p:cNvSpPr>
          <p:nvPr/>
        </p:nvSpPr>
        <p:spPr bwMode="auto">
          <a:xfrm>
            <a:off x="3733800" y="1828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19" name="AutoShape 6"/>
          <p:cNvCxnSpPr>
            <a:cxnSpLocks noChangeShapeType="1"/>
            <a:stCxn id="18" idx="4"/>
            <a:endCxn id="17" idx="0"/>
          </p:cNvCxnSpPr>
          <p:nvPr/>
        </p:nvCxnSpPr>
        <p:spPr bwMode="auto">
          <a:xfrm>
            <a:off x="4000500" y="2376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8"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127250" y="4419600"/>
            <a:ext cx="1509712"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Oval 38"/>
          <p:cNvSpPr>
            <a:spLocks noChangeArrowheads="1"/>
          </p:cNvSpPr>
          <p:nvPr/>
        </p:nvSpPr>
        <p:spPr bwMode="auto">
          <a:xfrm>
            <a:off x="10668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22" name="AutoShape 39"/>
          <p:cNvCxnSpPr>
            <a:cxnSpLocks noChangeShapeType="1"/>
            <a:stCxn id="23" idx="6"/>
            <a:endCxn id="21" idx="2"/>
          </p:cNvCxnSpPr>
          <p:nvPr/>
        </p:nvCxnSpPr>
        <p:spPr bwMode="auto">
          <a:xfrm>
            <a:off x="103012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 name="Oval 40"/>
          <p:cNvSpPr>
            <a:spLocks noChangeArrowheads="1"/>
          </p:cNvSpPr>
          <p:nvPr/>
        </p:nvSpPr>
        <p:spPr bwMode="auto">
          <a:xfrm>
            <a:off x="97536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pic>
        <p:nvPicPr>
          <p:cNvPr id="24" name="Picture 41"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702675" y="4419600"/>
            <a:ext cx="1046162"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50" descr="txp_fig"/>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1371600" y="5181600"/>
            <a:ext cx="3027362"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46" descr="txp_fig"/>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2387600" y="6088063"/>
            <a:ext cx="1857375" cy="23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9" descr="txp_fig"/>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2387600" y="5638800"/>
            <a:ext cx="1497012" cy="26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4" descr="txp_fig"/>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7977187" y="5143500"/>
            <a:ext cx="23066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5" descr="txp_fig"/>
          <p:cNvPicPr>
            <a:picLocks noChangeAspect="1" noChangeArrowheads="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8686800" y="5748338"/>
            <a:ext cx="220503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010400" y="1676400"/>
            <a:ext cx="2316609" cy="2133600"/>
          </a:xfrm>
          <a:prstGeom prst="rect">
            <a:avLst/>
          </a:prstGeom>
        </p:spPr>
      </p:pic>
      <p:pic>
        <p:nvPicPr>
          <p:cNvPr id="4" name="Picture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200" y="1676400"/>
            <a:ext cx="2209799" cy="2020506"/>
          </a:xfrm>
          <a:prstGeom prst="rect">
            <a:avLst/>
          </a:prstGeom>
        </p:spPr>
      </p:pic>
    </p:spTree>
    <p:extLst>
      <p:ext uri="{BB962C8B-B14F-4D97-AF65-F5344CB8AC3E}">
        <p14:creationId xmlns:p14="http://schemas.microsoft.com/office/powerpoint/2010/main" val="157781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Passage of Time</a:t>
            </a:r>
          </a:p>
        </p:txBody>
      </p:sp>
      <p:sp>
        <p:nvSpPr>
          <p:cNvPr id="3" name="Content Placeholder 2"/>
          <p:cNvSpPr>
            <a:spLocks noGrp="1"/>
          </p:cNvSpPr>
          <p:nvPr>
            <p:ph idx="1"/>
          </p:nvPr>
        </p:nvSpPr>
        <p:spPr>
          <a:xfrm>
            <a:off x="381000" y="1397001"/>
            <a:ext cx="11404600" cy="4729164"/>
          </a:xfrm>
        </p:spPr>
        <p:txBody>
          <a:bodyPr/>
          <a:lstStyle/>
          <a:p>
            <a:r>
              <a:rPr lang="en-US" sz="2400" dirty="0">
                <a:latin typeface="Calibri"/>
                <a:cs typeface="Calibri"/>
              </a:rPr>
              <a:t>Assume we have current belief P(X | evidence to date)</a:t>
            </a: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Then, after one time step passes:</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Basic idea: beliefs get </a:t>
            </a:r>
            <a:r>
              <a:rPr lang="ja-JP" altLang="en-US" sz="2400" dirty="0">
                <a:latin typeface="Calibri"/>
                <a:cs typeface="Calibri"/>
              </a:rPr>
              <a:t>“</a:t>
            </a:r>
            <a:r>
              <a:rPr lang="en-US" sz="2400" dirty="0">
                <a:latin typeface="Calibri"/>
                <a:cs typeface="Calibri"/>
              </a:rPr>
              <a:t>pushed</a:t>
            </a:r>
            <a:r>
              <a:rPr lang="ja-JP" altLang="en-US" sz="2400" dirty="0">
                <a:latin typeface="Calibri"/>
                <a:cs typeface="Calibri"/>
              </a:rPr>
              <a:t>”</a:t>
            </a:r>
            <a:r>
              <a:rPr lang="en-US" sz="2400" dirty="0">
                <a:latin typeface="Calibri"/>
                <a:cs typeface="Calibri"/>
              </a:rPr>
              <a:t> through the transitions</a:t>
            </a:r>
          </a:p>
          <a:p>
            <a:pPr lvl="1"/>
            <a:r>
              <a:rPr lang="en-US" sz="2000" dirty="0">
                <a:latin typeface="Calibri"/>
                <a:cs typeface="Calibri"/>
              </a:rPr>
              <a:t>With the </a:t>
            </a:r>
            <a:r>
              <a:rPr lang="ja-JP" altLang="en-US" sz="2000" dirty="0">
                <a:latin typeface="Calibri"/>
                <a:cs typeface="Calibri"/>
              </a:rPr>
              <a:t>“</a:t>
            </a:r>
            <a:r>
              <a:rPr lang="en-US" sz="2000" dirty="0">
                <a:latin typeface="Calibri"/>
                <a:cs typeface="Calibri"/>
              </a:rPr>
              <a:t>B</a:t>
            </a:r>
            <a:r>
              <a:rPr lang="ja-JP" altLang="en-US" sz="2000" dirty="0">
                <a:latin typeface="Calibri"/>
                <a:cs typeface="Calibri"/>
              </a:rPr>
              <a:t>”</a:t>
            </a:r>
            <a:r>
              <a:rPr lang="en-US" sz="2000" dirty="0">
                <a:latin typeface="Calibri"/>
                <a:cs typeface="Calibri"/>
              </a:rPr>
              <a:t> notation, we have to be careful about what time step t the belief is about, and what evidence it includes</a:t>
            </a:r>
          </a:p>
          <a:p>
            <a:endParaRPr lang="en-US" dirty="0">
              <a:latin typeface="Calibri"/>
              <a:cs typeface="Calibri"/>
            </a:endParaRPr>
          </a:p>
        </p:txBody>
      </p:sp>
      <p:pic>
        <p:nvPicPr>
          <p:cNvPr id="7" name="Picture 6" descr="txp_fi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905000" y="2057400"/>
            <a:ext cx="2452687"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 name="Group 22"/>
          <p:cNvGrpSpPr>
            <a:grpSpLocks/>
          </p:cNvGrpSpPr>
          <p:nvPr/>
        </p:nvGrpSpPr>
        <p:grpSpPr bwMode="auto">
          <a:xfrm>
            <a:off x="8991600" y="1585118"/>
            <a:ext cx="1901825" cy="700088"/>
            <a:chOff x="7848600" y="2362200"/>
            <a:chExt cx="758825" cy="279400"/>
          </a:xfrm>
        </p:grpSpPr>
        <p:sp>
          <p:nvSpPr>
            <p:cNvPr id="9" name="Oval 12"/>
            <p:cNvSpPr>
              <a:spLocks noChangeArrowheads="1"/>
            </p:cNvSpPr>
            <p:nvPr/>
          </p:nvSpPr>
          <p:spPr bwMode="auto">
            <a:xfrm>
              <a:off x="8327858" y="2362200"/>
              <a:ext cx="279567" cy="279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10" name="AutoShape 14"/>
            <p:cNvCxnSpPr>
              <a:cxnSpLocks noChangeShapeType="1"/>
              <a:stCxn id="11" idx="6"/>
              <a:endCxn id="9" idx="2"/>
            </p:cNvCxnSpPr>
            <p:nvPr/>
          </p:nvCxnSpPr>
          <p:spPr bwMode="auto">
            <a:xfrm>
              <a:off x="8135656" y="2501900"/>
              <a:ext cx="184714"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Oval 15"/>
            <p:cNvSpPr>
              <a:spLocks noChangeArrowheads="1"/>
            </p:cNvSpPr>
            <p:nvPr/>
          </p:nvSpPr>
          <p:spPr bwMode="auto">
            <a:xfrm>
              <a:off x="7848600" y="2362200"/>
              <a:ext cx="279567" cy="279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grpSp>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3416300"/>
            <a:ext cx="2870200" cy="681353"/>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4267201"/>
            <a:ext cx="3962400" cy="650908"/>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9050" y="5029200"/>
            <a:ext cx="3460750" cy="660764"/>
          </a:xfrm>
          <a:prstGeom prst="rect">
            <a:avLst/>
          </a:prstGeom>
        </p:spPr>
      </p:pic>
      <p:sp>
        <p:nvSpPr>
          <p:cNvPr id="16" name="Content Placeholder 2"/>
          <p:cNvSpPr txBox="1">
            <a:spLocks/>
          </p:cNvSpPr>
          <p:nvPr/>
        </p:nvSpPr>
        <p:spPr bwMode="auto">
          <a:xfrm>
            <a:off x="7848600" y="4191000"/>
            <a:ext cx="3657600" cy="609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cs typeface="Calibri"/>
              </a:rPr>
              <a:t>Or compactly:</a:t>
            </a:r>
            <a:endParaRPr lang="en-US" dirty="0">
              <a:latin typeface="Calibri"/>
              <a:cs typeface="Calibri"/>
            </a:endParaRPr>
          </a:p>
        </p:txBody>
      </p:sp>
      <p:pic>
        <p:nvPicPr>
          <p:cNvPr id="17" name="Picture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9600" y="4876800"/>
            <a:ext cx="3657600" cy="610873"/>
          </a:xfrm>
          <a:prstGeom prst="rect">
            <a:avLst/>
          </a:prstGeom>
        </p:spPr>
      </p:pic>
      <p:pic>
        <p:nvPicPr>
          <p:cNvPr id="18" name="Picture 1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368" y="3422650"/>
            <a:ext cx="2010032" cy="387350"/>
          </a:xfrm>
          <a:prstGeom prst="rect">
            <a:avLst/>
          </a:prstGeom>
        </p:spPr>
      </p:pic>
    </p:spTree>
    <p:extLst>
      <p:ext uri="{BB962C8B-B14F-4D97-AF65-F5344CB8AC3E}">
        <p14:creationId xmlns:p14="http://schemas.microsoft.com/office/powerpoint/2010/main" val="196006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4333282"/>
            <a:ext cx="7772399" cy="2524718"/>
          </a:xfrm>
          <a:prstGeom prst="rect">
            <a:avLst/>
          </a:prstGeom>
        </p:spPr>
      </p:pic>
      <p:sp>
        <p:nvSpPr>
          <p:cNvPr id="64513" name="Rectangle 2"/>
          <p:cNvSpPr>
            <a:spLocks noGrp="1" noChangeArrowheads="1"/>
          </p:cNvSpPr>
          <p:nvPr>
            <p:ph type="title"/>
          </p:nvPr>
        </p:nvSpPr>
        <p:spPr/>
        <p:txBody>
          <a:bodyPr/>
          <a:lstStyle/>
          <a:p>
            <a:r>
              <a:rPr lang="en-US">
                <a:latin typeface="Calibri"/>
                <a:ea typeface="ＭＳ Ｐゴシック" pitchFamily="34" charset="-128"/>
                <a:cs typeface="Calibri"/>
              </a:rPr>
              <a:t>Example: Passage of Time</a:t>
            </a:r>
          </a:p>
        </p:txBody>
      </p:sp>
      <p:sp>
        <p:nvSpPr>
          <p:cNvPr id="64514" name="Rectangle 3"/>
          <p:cNvSpPr>
            <a:spLocks noGrp="1" noChangeArrowheads="1"/>
          </p:cNvSpPr>
          <p:nvPr>
            <p:ph idx="1"/>
          </p:nvPr>
        </p:nvSpPr>
        <p:spPr>
          <a:xfrm>
            <a:off x="457200" y="1371600"/>
            <a:ext cx="8534400" cy="4525963"/>
          </a:xfrm>
        </p:spPr>
        <p:txBody>
          <a:bodyPr/>
          <a:lstStyle/>
          <a:p>
            <a:r>
              <a:rPr lang="en-US" sz="2400" dirty="0">
                <a:latin typeface="Calibri"/>
                <a:ea typeface="ＭＳ Ｐゴシック" pitchFamily="34" charset="-128"/>
                <a:cs typeface="Calibri"/>
              </a:rPr>
              <a:t>As time passes, uncertainty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accumulates</a:t>
            </a:r>
            <a:r>
              <a:rPr lang="ja-JP" altLang="en-US" sz="2400" dirty="0">
                <a:latin typeface="Calibri"/>
                <a:ea typeface="ＭＳ Ｐゴシック" pitchFamily="34" charset="-128"/>
                <a:cs typeface="Calibri"/>
              </a:rPr>
              <a:t>”</a:t>
            </a:r>
            <a:endParaRPr lang="en-US" sz="2400" dirty="0">
              <a:latin typeface="Calibri"/>
              <a:ea typeface="ＭＳ Ｐゴシック" pitchFamily="34" charset="-128"/>
              <a:cs typeface="Calibri"/>
            </a:endParaRPr>
          </a:p>
        </p:txBody>
      </p:sp>
      <p:graphicFrame>
        <p:nvGraphicFramePr>
          <p:cNvPr id="64515" name="Object 2"/>
          <p:cNvGraphicFramePr>
            <a:graphicFrameLocks noChangeAspect="1"/>
          </p:cNvGraphicFramePr>
          <p:nvPr>
            <p:extLst>
              <p:ext uri="{D42A27DB-BD31-4B8C-83A1-F6EECF244321}">
                <p14:modId xmlns:p14="http://schemas.microsoft.com/office/powerpoint/2010/main" val="1218178239"/>
              </p:ext>
            </p:extLst>
          </p:nvPr>
        </p:nvGraphicFramePr>
        <p:xfrm>
          <a:off x="1127125" y="2041525"/>
          <a:ext cx="2559050" cy="1714500"/>
        </p:xfrm>
        <a:graphic>
          <a:graphicData uri="http://schemas.openxmlformats.org/presentationml/2006/ole">
            <mc:AlternateContent xmlns:mc="http://schemas.openxmlformats.org/markup-compatibility/2006">
              <mc:Choice xmlns:v="urn:schemas-microsoft-com:vml" Requires="v">
                <p:oleObj name="Photo Editor Photo" r:id="rId3" imgW="3878916" imgH="2598645" progId="MSPhotoEd.3">
                  <p:embed/>
                </p:oleObj>
              </mc:Choice>
              <mc:Fallback>
                <p:oleObj name="Photo Editor Photo" r:id="rId3" imgW="3878916" imgH="2598645" progId="MSPhotoEd.3">
                  <p:embed/>
                  <p:pic>
                    <p:nvPicPr>
                      <p:cNvPr id="64515" name="Object 2"/>
                      <p:cNvPicPr>
                        <a:picLocks noChangeAspect="1" noChangeArrowheads="1"/>
                      </p:cNvPicPr>
                      <p:nvPr/>
                    </p:nvPicPr>
                    <p:blipFill>
                      <a:blip r:embed="rId4">
                        <a:extLst>
                          <a:ext uri="{28A0092B-C50C-407E-A947-70E740481C1C}">
                            <a14:useLocalDpi xmlns:a14="http://schemas.microsoft.com/office/drawing/2010/main" val="0"/>
                          </a:ext>
                        </a:extLst>
                      </a:blip>
                      <a:srcRect l="1065" t="1222" r="1474" b="1222"/>
                      <a:stretch>
                        <a:fillRect/>
                      </a:stretch>
                    </p:blipFill>
                    <p:spPr bwMode="auto">
                      <a:xfrm>
                        <a:off x="1127125" y="2041525"/>
                        <a:ext cx="2559050" cy="1714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10373" name="Object 3"/>
          <p:cNvGraphicFramePr>
            <a:graphicFrameLocks noChangeAspect="1"/>
          </p:cNvGraphicFramePr>
          <p:nvPr>
            <p:extLst>
              <p:ext uri="{D42A27DB-BD31-4B8C-83A1-F6EECF244321}">
                <p14:modId xmlns:p14="http://schemas.microsoft.com/office/powerpoint/2010/main" val="1882418888"/>
              </p:ext>
            </p:extLst>
          </p:nvPr>
        </p:nvGraphicFramePr>
        <p:xfrm>
          <a:off x="4071937" y="2041525"/>
          <a:ext cx="2568575" cy="1744663"/>
        </p:xfrm>
        <a:graphic>
          <a:graphicData uri="http://schemas.openxmlformats.org/presentationml/2006/ole">
            <mc:AlternateContent xmlns:mc="http://schemas.openxmlformats.org/markup-compatibility/2006">
              <mc:Choice xmlns:v="urn:schemas-microsoft-com:vml" Requires="v">
                <p:oleObj name="Photo Editor Photo" r:id="rId5" imgW="3894157" imgH="2644369" progId="MSPhotoEd.3">
                  <p:embed/>
                </p:oleObj>
              </mc:Choice>
              <mc:Fallback>
                <p:oleObj name="Photo Editor Photo" r:id="rId5" imgW="3894157" imgH="2644369" progId="MSPhotoEd.3">
                  <p:embed/>
                  <p:pic>
                    <p:nvPicPr>
                      <p:cNvPr id="1210373" name="Object 3"/>
                      <p:cNvPicPr>
                        <a:picLocks noChangeAspect="1" noChangeArrowheads="1"/>
                      </p:cNvPicPr>
                      <p:nvPr/>
                    </p:nvPicPr>
                    <p:blipFill>
                      <a:blip r:embed="rId6">
                        <a:extLst>
                          <a:ext uri="{28A0092B-C50C-407E-A947-70E740481C1C}">
                            <a14:useLocalDpi xmlns:a14="http://schemas.microsoft.com/office/drawing/2010/main" val="0"/>
                          </a:ext>
                        </a:extLst>
                      </a:blip>
                      <a:srcRect l="1019" t="1501" r="2078" b="2400"/>
                      <a:stretch>
                        <a:fillRect/>
                      </a:stretch>
                    </p:blipFill>
                    <p:spPr bwMode="auto">
                      <a:xfrm>
                        <a:off x="4071937" y="2041525"/>
                        <a:ext cx="2568575" cy="1744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10374" name="Object 4"/>
          <p:cNvGraphicFramePr>
            <a:graphicFrameLocks noChangeAspect="1"/>
          </p:cNvGraphicFramePr>
          <p:nvPr>
            <p:extLst>
              <p:ext uri="{D42A27DB-BD31-4B8C-83A1-F6EECF244321}">
                <p14:modId xmlns:p14="http://schemas.microsoft.com/office/powerpoint/2010/main" val="266521099"/>
              </p:ext>
            </p:extLst>
          </p:nvPr>
        </p:nvGraphicFramePr>
        <p:xfrm>
          <a:off x="8078787" y="2041525"/>
          <a:ext cx="2589213" cy="1754188"/>
        </p:xfrm>
        <a:graphic>
          <a:graphicData uri="http://schemas.openxmlformats.org/presentationml/2006/ole">
            <mc:AlternateContent xmlns:mc="http://schemas.openxmlformats.org/markup-compatibility/2006">
              <mc:Choice xmlns:v="urn:schemas-microsoft-com:vml" Requires="v">
                <p:oleObj name="Photo Editor Photo" r:id="rId7" imgW="3924640" imgH="2659048" progId="MSPhotoEd.3">
                  <p:embed/>
                </p:oleObj>
              </mc:Choice>
              <mc:Fallback>
                <p:oleObj name="Photo Editor Photo" r:id="rId7" imgW="3924640" imgH="2659048" progId="MSPhotoEd.3">
                  <p:embed/>
                  <p:pic>
                    <p:nvPicPr>
                      <p:cNvPr id="1210374" name="Object 4"/>
                      <p:cNvPicPr>
                        <a:picLocks noChangeAspect="1" noChangeArrowheads="1"/>
                      </p:cNvPicPr>
                      <p:nvPr/>
                    </p:nvPicPr>
                    <p:blipFill>
                      <a:blip r:embed="rId8">
                        <a:extLst>
                          <a:ext uri="{28A0092B-C50C-407E-A947-70E740481C1C}">
                            <a14:useLocalDpi xmlns:a14="http://schemas.microsoft.com/office/drawing/2010/main" val="0"/>
                          </a:ext>
                        </a:extLst>
                      </a:blip>
                      <a:srcRect l="1659" t="1492" r="2426" b="2866"/>
                      <a:stretch>
                        <a:fillRect/>
                      </a:stretch>
                    </p:blipFill>
                    <p:spPr bwMode="auto">
                      <a:xfrm>
                        <a:off x="8078787" y="2041525"/>
                        <a:ext cx="2589213" cy="1754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64518" name="Text Box 7"/>
          <p:cNvSpPr txBox="1">
            <a:spLocks noChangeArrowheads="1"/>
          </p:cNvSpPr>
          <p:nvPr/>
        </p:nvSpPr>
        <p:spPr bwMode="auto">
          <a:xfrm>
            <a:off x="2057400" y="3717925"/>
            <a:ext cx="7937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a:latin typeface="Calibri"/>
                <a:cs typeface="Calibri"/>
              </a:rPr>
              <a:t>T = 1</a:t>
            </a:r>
          </a:p>
        </p:txBody>
      </p:sp>
      <p:sp>
        <p:nvSpPr>
          <p:cNvPr id="1210376" name="Text Box 8"/>
          <p:cNvSpPr txBox="1">
            <a:spLocks noChangeArrowheads="1"/>
          </p:cNvSpPr>
          <p:nvPr/>
        </p:nvSpPr>
        <p:spPr bwMode="auto">
          <a:xfrm>
            <a:off x="5029200" y="3717925"/>
            <a:ext cx="7937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a:latin typeface="Calibri"/>
                <a:cs typeface="Calibri"/>
              </a:rPr>
              <a:t>T = 2</a:t>
            </a:r>
          </a:p>
        </p:txBody>
      </p:sp>
      <p:sp>
        <p:nvSpPr>
          <p:cNvPr id="1210377" name="Text Box 9"/>
          <p:cNvSpPr txBox="1">
            <a:spLocks noChangeArrowheads="1"/>
          </p:cNvSpPr>
          <p:nvPr/>
        </p:nvSpPr>
        <p:spPr bwMode="auto">
          <a:xfrm>
            <a:off x="9072793" y="3717925"/>
            <a:ext cx="7937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T = 5</a:t>
            </a:r>
          </a:p>
        </p:txBody>
      </p:sp>
      <p:sp>
        <p:nvSpPr>
          <p:cNvPr id="64521" name="Text Box 10"/>
          <p:cNvSpPr txBox="1">
            <a:spLocks noChangeArrowheads="1"/>
          </p:cNvSpPr>
          <p:nvPr/>
        </p:nvSpPr>
        <p:spPr bwMode="auto">
          <a:xfrm>
            <a:off x="7391400" y="1447800"/>
            <a:ext cx="5257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(Transition model: ghosts usually go clockwise)</a:t>
            </a:r>
          </a:p>
        </p:txBody>
      </p:sp>
    </p:spTree>
    <p:extLst>
      <p:ext uri="{BB962C8B-B14F-4D97-AF65-F5344CB8AC3E}">
        <p14:creationId xmlns:p14="http://schemas.microsoft.com/office/powerpoint/2010/main" val="2613259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03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03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103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03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76" grpId="0"/>
      <p:bldP spid="121037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Observation</a:t>
            </a:r>
          </a:p>
        </p:txBody>
      </p:sp>
      <p:sp>
        <p:nvSpPr>
          <p:cNvPr id="3" name="Content Placeholder 2"/>
          <p:cNvSpPr>
            <a:spLocks noGrp="1"/>
          </p:cNvSpPr>
          <p:nvPr>
            <p:ph idx="1"/>
          </p:nvPr>
        </p:nvSpPr>
        <p:spPr>
          <a:xfrm>
            <a:off x="406400" y="1219200"/>
            <a:ext cx="11379200" cy="4906965"/>
          </a:xfrm>
        </p:spPr>
        <p:txBody>
          <a:bodyPr/>
          <a:lstStyle/>
          <a:p>
            <a:pPr>
              <a:lnSpc>
                <a:spcPct val="90000"/>
              </a:lnSpc>
            </a:pPr>
            <a:r>
              <a:rPr lang="en-US" sz="2400" dirty="0">
                <a:latin typeface="Calibri"/>
                <a:cs typeface="Calibri"/>
              </a:rPr>
              <a:t>Assume we have current belief P(X | previous evidence):</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r>
              <a:rPr lang="en-US" sz="2400" dirty="0">
                <a:latin typeface="Calibri"/>
                <a:cs typeface="Calibri"/>
              </a:rPr>
              <a:t>Then, after evidence comes in:</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r>
              <a:rPr lang="en-US" sz="2400" dirty="0">
                <a:latin typeface="Calibri"/>
                <a:cs typeface="Calibri"/>
              </a:rPr>
              <a:t>Or, compactly:</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endParaRPr lang="en-US" sz="2400" dirty="0">
              <a:latin typeface="Calibri"/>
              <a:cs typeface="Calibri"/>
            </a:endParaRPr>
          </a:p>
        </p:txBody>
      </p:sp>
      <p:grpSp>
        <p:nvGrpSpPr>
          <p:cNvPr id="8" name="Group 19"/>
          <p:cNvGrpSpPr>
            <a:grpSpLocks/>
          </p:cNvGrpSpPr>
          <p:nvPr/>
        </p:nvGrpSpPr>
        <p:grpSpPr bwMode="auto">
          <a:xfrm>
            <a:off x="9144000" y="1143000"/>
            <a:ext cx="588962" cy="1766890"/>
            <a:chOff x="8173954" y="2209800"/>
            <a:chExt cx="284246" cy="852487"/>
          </a:xfrm>
        </p:grpSpPr>
        <p:sp>
          <p:nvSpPr>
            <p:cNvPr id="9" name="Oval 20"/>
            <p:cNvSpPr>
              <a:spLocks noChangeArrowheads="1"/>
            </p:cNvSpPr>
            <p:nvPr/>
          </p:nvSpPr>
          <p:spPr bwMode="auto">
            <a:xfrm>
              <a:off x="8173954" y="2778125"/>
              <a:ext cx="284246" cy="284162"/>
            </a:xfrm>
            <a:prstGeom prst="ellipse">
              <a:avLst/>
            </a:prstGeom>
            <a:solidFill>
              <a:schemeClr val="bg2"/>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1</a:t>
              </a:r>
              <a:endParaRPr lang="en-US" sz="1400" baseline="-25000" dirty="0">
                <a:latin typeface="Calibri"/>
                <a:cs typeface="Calibri"/>
              </a:endParaRPr>
            </a:p>
          </p:txBody>
        </p:sp>
        <p:sp>
          <p:nvSpPr>
            <p:cNvPr id="10" name="Oval 22"/>
            <p:cNvSpPr>
              <a:spLocks noChangeArrowheads="1"/>
            </p:cNvSpPr>
            <p:nvPr/>
          </p:nvSpPr>
          <p:spPr bwMode="auto">
            <a:xfrm>
              <a:off x="8173954" y="2209800"/>
              <a:ext cx="284246" cy="284162"/>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1</a:t>
              </a:r>
            </a:p>
          </p:txBody>
        </p:sp>
        <p:cxnSp>
          <p:nvCxnSpPr>
            <p:cNvPr id="11" name="AutoShape 23"/>
            <p:cNvCxnSpPr>
              <a:cxnSpLocks noChangeShapeType="1"/>
              <a:stCxn id="10" idx="4"/>
              <a:endCxn id="9" idx="0"/>
            </p:cNvCxnSpPr>
            <p:nvPr/>
          </p:nvCxnSpPr>
          <p:spPr bwMode="auto">
            <a:xfrm>
              <a:off x="8316077" y="2501574"/>
              <a:ext cx="0" cy="268939"/>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1219200"/>
            <a:ext cx="2209799" cy="2020506"/>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828800"/>
            <a:ext cx="3625850" cy="367294"/>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048000"/>
            <a:ext cx="2529703" cy="349250"/>
          </a:xfrm>
          <a:prstGeom prst="rect">
            <a:avLst/>
          </a:prstGeom>
        </p:spPr>
      </p:pic>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00" y="3048000"/>
            <a:ext cx="4464050" cy="347726"/>
          </a:xfrm>
          <a:prstGeom prst="rect">
            <a:avLst/>
          </a:prstGeom>
        </p:spPr>
      </p:pic>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0" y="3581400"/>
            <a:ext cx="3733800" cy="394069"/>
          </a:xfrm>
          <a:prstGeom prst="rect">
            <a:avLst/>
          </a:prstGeom>
        </p:spPr>
      </p:pic>
      <p:pic>
        <p:nvPicPr>
          <p:cNvPr id="19" name="Picture 1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0" y="5029200"/>
            <a:ext cx="4153243" cy="349250"/>
          </a:xfrm>
          <a:prstGeom prst="rect">
            <a:avLst/>
          </a:prstGeom>
        </p:spPr>
      </p:pic>
      <p:pic>
        <p:nvPicPr>
          <p:cNvPr id="20" name="Picture 1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9000" y="4343400"/>
            <a:ext cx="4800600" cy="349650"/>
          </a:xfrm>
          <a:prstGeom prst="rect">
            <a:avLst/>
          </a:prstGeom>
        </p:spPr>
      </p:pic>
      <p:pic>
        <p:nvPicPr>
          <p:cNvPr id="22" name="Picture 2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6172200"/>
            <a:ext cx="5029200" cy="350293"/>
          </a:xfrm>
          <a:prstGeom prst="rect">
            <a:avLst/>
          </a:prstGeom>
        </p:spPr>
      </p:pic>
      <p:sp>
        <p:nvSpPr>
          <p:cNvPr id="23" name="Content Placeholder 2"/>
          <p:cNvSpPr txBox="1">
            <a:spLocks/>
          </p:cNvSpPr>
          <p:nvPr/>
        </p:nvSpPr>
        <p:spPr bwMode="auto">
          <a:xfrm>
            <a:off x="7772400" y="5410200"/>
            <a:ext cx="45720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cs typeface="Calibri"/>
              </a:rPr>
              <a:t>Basic idea: beliefs “reweighted” by likelihood of evidence</a:t>
            </a:r>
          </a:p>
          <a:p>
            <a:pPr>
              <a:lnSpc>
                <a:spcPct val="90000"/>
              </a:lnSpc>
            </a:pPr>
            <a:r>
              <a:rPr lang="en-US" sz="2400" dirty="0">
                <a:latin typeface="Calibri"/>
                <a:cs typeface="Calibri"/>
              </a:rPr>
              <a:t>Unlike passage of time, we have to renormalize</a:t>
            </a:r>
          </a:p>
          <a:p>
            <a:endParaRPr lang="en-US" sz="2400" dirty="0">
              <a:latin typeface="Calibri"/>
              <a:cs typeface="Calibri"/>
            </a:endParaRPr>
          </a:p>
        </p:txBody>
      </p:sp>
    </p:spTree>
    <p:extLst>
      <p:ext uri="{BB962C8B-B14F-4D97-AF65-F5344CB8AC3E}">
        <p14:creationId xmlns:p14="http://schemas.microsoft.com/office/powerpoint/2010/main" val="20469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Calibri"/>
                <a:ea typeface="ＭＳ Ｐゴシック" pitchFamily="34" charset="-128"/>
                <a:cs typeface="Calibri"/>
              </a:rPr>
              <a:t>Example: Observation</a:t>
            </a:r>
          </a:p>
        </p:txBody>
      </p:sp>
      <p:sp>
        <p:nvSpPr>
          <p:cNvPr id="65538" name="Rectangle 3"/>
          <p:cNvSpPr>
            <a:spLocks noGrp="1" noChangeArrowheads="1"/>
          </p:cNvSpPr>
          <p:nvPr>
            <p:ph idx="1"/>
          </p:nvPr>
        </p:nvSpPr>
        <p:spPr>
          <a:xfrm>
            <a:off x="990600" y="1397001"/>
            <a:ext cx="10795000" cy="4729164"/>
          </a:xfrm>
        </p:spPr>
        <p:txBody>
          <a:bodyPr/>
          <a:lstStyle/>
          <a:p>
            <a:r>
              <a:rPr lang="en-US" sz="2400" dirty="0">
                <a:latin typeface="Calibri"/>
                <a:ea typeface="ＭＳ Ｐゴシック" pitchFamily="34" charset="-128"/>
                <a:cs typeface="Calibri"/>
              </a:rPr>
              <a:t>As we get observations, beliefs get reweighted, uncertainty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decreases</a:t>
            </a:r>
            <a:r>
              <a:rPr lang="ja-JP" altLang="en-US" sz="2400" dirty="0">
                <a:latin typeface="Calibri"/>
                <a:ea typeface="ＭＳ Ｐゴシック" pitchFamily="34" charset="-128"/>
                <a:cs typeface="Calibri"/>
              </a:rPr>
              <a:t>”</a:t>
            </a:r>
            <a:endParaRPr lang="en-US" sz="2400" dirty="0">
              <a:latin typeface="Calibri"/>
              <a:ea typeface="ＭＳ Ｐゴシック" pitchFamily="34" charset="-128"/>
              <a:cs typeface="Calibri"/>
            </a:endParaRPr>
          </a:p>
        </p:txBody>
      </p:sp>
      <p:graphicFrame>
        <p:nvGraphicFramePr>
          <p:cNvPr id="65539" name="Object 2"/>
          <p:cNvGraphicFramePr>
            <a:graphicFrameLocks noChangeAspect="1"/>
          </p:cNvGraphicFramePr>
          <p:nvPr>
            <p:extLst>
              <p:ext uri="{D42A27DB-BD31-4B8C-83A1-F6EECF244321}">
                <p14:modId xmlns:p14="http://schemas.microsoft.com/office/powerpoint/2010/main" val="747159229"/>
              </p:ext>
            </p:extLst>
          </p:nvPr>
        </p:nvGraphicFramePr>
        <p:xfrm>
          <a:off x="6553200" y="2514600"/>
          <a:ext cx="2505075" cy="1692275"/>
        </p:xfrm>
        <a:graphic>
          <a:graphicData uri="http://schemas.openxmlformats.org/presentationml/2006/ole">
            <mc:AlternateContent xmlns:mc="http://schemas.openxmlformats.org/markup-compatibility/2006">
              <mc:Choice xmlns:v="urn:schemas-microsoft-com:vml" Requires="v">
                <p:oleObj name="Photo Editor Photo" r:id="rId3" imgW="3802710" imgH="2567619" progId="MSPhotoEd.3">
                  <p:embed/>
                </p:oleObj>
              </mc:Choice>
              <mc:Fallback>
                <p:oleObj name="Photo Editor Photo" r:id="rId3" imgW="3802710" imgH="2567619" progId="MSPhotoEd.3">
                  <p:embed/>
                  <p:pic>
                    <p:nvPicPr>
                      <p:cNvPr id="6553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514600"/>
                        <a:ext cx="2505075" cy="169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pic>
        <p:nvPicPr>
          <p:cNvPr id="65540" name="Picture 5"/>
          <p:cNvPicPr>
            <a:picLocks noChangeAspect="1" noChangeArrowheads="1"/>
          </p:cNvPicPr>
          <p:nvPr/>
        </p:nvPicPr>
        <p:blipFill>
          <a:blip r:embed="rId5">
            <a:extLst>
              <a:ext uri="{28A0092B-C50C-407E-A947-70E740481C1C}">
                <a14:useLocalDpi xmlns:a14="http://schemas.microsoft.com/office/drawing/2010/main" val="0"/>
              </a:ext>
            </a:extLst>
          </a:blip>
          <a:srcRect l="1595" t="905" r="2145" b="2351"/>
          <a:stretch>
            <a:fillRect/>
          </a:stretch>
        </p:blipFill>
        <p:spPr bwMode="auto">
          <a:xfrm>
            <a:off x="2994025" y="2517775"/>
            <a:ext cx="2492375" cy="169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41" name="Text Box 6"/>
          <p:cNvSpPr txBox="1">
            <a:spLocks noChangeArrowheads="1"/>
          </p:cNvSpPr>
          <p:nvPr/>
        </p:nvSpPr>
        <p:spPr bwMode="auto">
          <a:xfrm>
            <a:off x="3048000" y="4335462"/>
            <a:ext cx="25177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Before observation</a:t>
            </a:r>
          </a:p>
        </p:txBody>
      </p:sp>
      <p:sp>
        <p:nvSpPr>
          <p:cNvPr id="65542" name="Text Box 7"/>
          <p:cNvSpPr txBox="1">
            <a:spLocks noChangeArrowheads="1"/>
          </p:cNvSpPr>
          <p:nvPr/>
        </p:nvSpPr>
        <p:spPr bwMode="auto">
          <a:xfrm>
            <a:off x="6778625" y="4335462"/>
            <a:ext cx="25177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a:latin typeface="Calibri"/>
                <a:cs typeface="Calibri"/>
              </a:rPr>
              <a:t>After observation</a:t>
            </a:r>
          </a:p>
        </p:txBody>
      </p:sp>
      <p:pic>
        <p:nvPicPr>
          <p:cNvPr id="65543" name="Picture 8"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549775" y="5257800"/>
            <a:ext cx="2765425"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0" y="4058769"/>
            <a:ext cx="2436812" cy="252188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903" y="4114800"/>
            <a:ext cx="2561219" cy="2524718"/>
          </a:xfrm>
          <a:prstGeom prst="rect">
            <a:avLst/>
          </a:prstGeom>
        </p:spPr>
      </p:pic>
    </p:spTree>
    <p:extLst>
      <p:ext uri="{BB962C8B-B14F-4D97-AF65-F5344CB8AC3E}">
        <p14:creationId xmlns:p14="http://schemas.microsoft.com/office/powerpoint/2010/main" val="343745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25400"/>
            <a:ext cx="9982200" cy="1143000"/>
          </a:xfrm>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2133600" y="4327525"/>
            <a:ext cx="5334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2536520485"/>
              </p:ext>
            </p:extLst>
          </p:nvPr>
        </p:nvGraphicFramePr>
        <p:xfrm>
          <a:off x="7543800" y="4251325"/>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t+1</a:t>
                      </a:r>
                      <a:r>
                        <a:rPr lang="en-US" sz="1800" b="0" dirty="0">
                          <a:solidFill>
                            <a:srgbClr val="333399"/>
                          </a:solidFill>
                          <a:latin typeface="Calibri"/>
                          <a:cs typeface="Calibri"/>
                        </a:rPr>
                        <a:t>|R</a:t>
                      </a:r>
                      <a:r>
                        <a:rPr lang="en-US" sz="1800" b="0" baseline="-25000" dirty="0">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31" name="Straight Arrow Connector 30"/>
          <p:cNvCxnSpPr/>
          <p:nvPr/>
        </p:nvCxnSpPr>
        <p:spPr>
          <a:xfrm>
            <a:off x="3657600" y="4716463"/>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4419600" y="4327525"/>
            <a:ext cx="533400" cy="79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5943600" y="4724401"/>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extLst>
              <p:ext uri="{D42A27DB-BD31-4B8C-83A1-F6EECF244321}">
                <p14:modId xmlns:p14="http://schemas.microsoft.com/office/powerpoint/2010/main" val="2655553260"/>
              </p:ext>
            </p:extLst>
          </p:nvPr>
        </p:nvGraphicFramePr>
        <p:xfrm>
          <a:off x="9906000" y="4251325"/>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2667000" y="5241925"/>
            <a:ext cx="1981200" cy="762000"/>
          </a:xfrm>
          <a:prstGeom prst="ellipse">
            <a:avLst/>
          </a:prstGeom>
          <a:solidFill>
            <a:schemeClr val="bg1">
              <a:lumMod val="75000"/>
            </a:schemeClr>
          </a:solidFill>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1</a:t>
            </a:r>
          </a:p>
        </p:txBody>
      </p:sp>
      <p:sp>
        <p:nvSpPr>
          <p:cNvPr id="50" name="Oval 49"/>
          <p:cNvSpPr/>
          <p:nvPr/>
        </p:nvSpPr>
        <p:spPr>
          <a:xfrm>
            <a:off x="4953000" y="5241925"/>
            <a:ext cx="1981200" cy="762000"/>
          </a:xfrm>
          <a:prstGeom prst="ellipse">
            <a:avLst/>
          </a:prstGeom>
          <a:solidFill>
            <a:srgbClr val="BFBFBF"/>
          </a:solidFill>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2</a:t>
            </a:r>
          </a:p>
        </p:txBody>
      </p:sp>
      <p:sp>
        <p:nvSpPr>
          <p:cNvPr id="51" name="Oval 50"/>
          <p:cNvSpPr/>
          <p:nvPr/>
        </p:nvSpPr>
        <p:spPr>
          <a:xfrm>
            <a:off x="381000" y="3946525"/>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0</a:t>
            </a:r>
          </a:p>
        </p:txBody>
      </p:sp>
      <p:sp>
        <p:nvSpPr>
          <p:cNvPr id="52" name="Oval 51"/>
          <p:cNvSpPr/>
          <p:nvPr/>
        </p:nvSpPr>
        <p:spPr>
          <a:xfrm>
            <a:off x="2667000" y="3946525"/>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1</a:t>
            </a:r>
          </a:p>
        </p:txBody>
      </p:sp>
      <p:sp>
        <p:nvSpPr>
          <p:cNvPr id="53" name="Oval 52"/>
          <p:cNvSpPr/>
          <p:nvPr/>
        </p:nvSpPr>
        <p:spPr>
          <a:xfrm>
            <a:off x="4953000" y="3946525"/>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2</a:t>
            </a: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78" y="63500"/>
            <a:ext cx="2621611" cy="890016"/>
          </a:xfrm>
          <a:prstGeom prst="rect">
            <a:avLst/>
          </a:prstGeom>
        </p:spPr>
      </p:pic>
      <p:cxnSp>
        <p:nvCxnSpPr>
          <p:cNvPr id="58" name="Straight Arrow Connector 57"/>
          <p:cNvCxnSpPr/>
          <p:nvPr/>
        </p:nvCxnSpPr>
        <p:spPr>
          <a:xfrm>
            <a:off x="6934200" y="4327525"/>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 name="TextBox 2"/>
          <p:cNvSpPr txBox="1"/>
          <p:nvPr/>
        </p:nvSpPr>
        <p:spPr>
          <a:xfrm>
            <a:off x="762000" y="2895600"/>
            <a:ext cx="1165140" cy="646331"/>
          </a:xfrm>
          <a:prstGeom prst="rect">
            <a:avLst/>
          </a:prstGeom>
          <a:noFill/>
        </p:spPr>
        <p:txBody>
          <a:bodyPr wrap="none" rtlCol="0">
            <a:spAutoFit/>
          </a:bodyPr>
          <a:lstStyle/>
          <a:p>
            <a:r>
              <a:rPr lang="en-US" dirty="0">
                <a:latin typeface="Calibri"/>
                <a:cs typeface="Calibri"/>
              </a:rPr>
              <a:t>B(+r) = 0.5</a:t>
            </a:r>
          </a:p>
          <a:p>
            <a:r>
              <a:rPr lang="en-US" dirty="0">
                <a:latin typeface="Calibri"/>
                <a:cs typeface="Calibri"/>
              </a:rPr>
              <a:t>B(-r)  = 0.5</a:t>
            </a:r>
          </a:p>
        </p:txBody>
      </p:sp>
      <p:sp>
        <p:nvSpPr>
          <p:cNvPr id="27" name="TextBox 26"/>
          <p:cNvSpPr txBox="1"/>
          <p:nvPr/>
        </p:nvSpPr>
        <p:spPr>
          <a:xfrm>
            <a:off x="3055405" y="1828800"/>
            <a:ext cx="1222736" cy="646331"/>
          </a:xfrm>
          <a:prstGeom prst="rect">
            <a:avLst/>
          </a:prstGeom>
          <a:noFill/>
        </p:spPr>
        <p:txBody>
          <a:bodyPr wrap="none" rtlCol="0">
            <a:spAutoFit/>
          </a:bodyPr>
          <a:lstStyle/>
          <a:p>
            <a:r>
              <a:rPr lang="en-US" dirty="0">
                <a:latin typeface="Calibri"/>
                <a:cs typeface="Calibri"/>
              </a:rPr>
              <a:t>B’(+r) = 0.5</a:t>
            </a:r>
          </a:p>
          <a:p>
            <a:r>
              <a:rPr lang="en-US" dirty="0">
                <a:latin typeface="Calibri"/>
                <a:cs typeface="Calibri"/>
              </a:rPr>
              <a:t>B’(-r)  = 0.5</a:t>
            </a:r>
          </a:p>
        </p:txBody>
      </p:sp>
      <p:sp>
        <p:nvSpPr>
          <p:cNvPr id="28" name="TextBox 27"/>
          <p:cNvSpPr txBox="1"/>
          <p:nvPr/>
        </p:nvSpPr>
        <p:spPr>
          <a:xfrm>
            <a:off x="3048000" y="2858869"/>
            <a:ext cx="1399128" cy="646331"/>
          </a:xfrm>
          <a:prstGeom prst="rect">
            <a:avLst/>
          </a:prstGeom>
          <a:noFill/>
        </p:spPr>
        <p:txBody>
          <a:bodyPr wrap="none" rtlCol="0">
            <a:spAutoFit/>
          </a:bodyPr>
          <a:lstStyle/>
          <a:p>
            <a:r>
              <a:rPr lang="en-US" dirty="0">
                <a:latin typeface="Calibri"/>
                <a:cs typeface="Calibri"/>
              </a:rPr>
              <a:t>B(+r) = 0.818</a:t>
            </a:r>
          </a:p>
          <a:p>
            <a:r>
              <a:rPr lang="en-US" dirty="0">
                <a:latin typeface="Calibri"/>
                <a:cs typeface="Calibri"/>
              </a:rPr>
              <a:t>B(-r)  = 0.182</a:t>
            </a:r>
          </a:p>
        </p:txBody>
      </p:sp>
      <p:sp>
        <p:nvSpPr>
          <p:cNvPr id="29" name="TextBox 28"/>
          <p:cNvSpPr txBox="1"/>
          <p:nvPr/>
        </p:nvSpPr>
        <p:spPr>
          <a:xfrm>
            <a:off x="5265205" y="1828800"/>
            <a:ext cx="1456724" cy="646331"/>
          </a:xfrm>
          <a:prstGeom prst="rect">
            <a:avLst/>
          </a:prstGeom>
          <a:noFill/>
        </p:spPr>
        <p:txBody>
          <a:bodyPr wrap="none" rtlCol="0">
            <a:spAutoFit/>
          </a:bodyPr>
          <a:lstStyle/>
          <a:p>
            <a:r>
              <a:rPr lang="en-US" dirty="0">
                <a:latin typeface="Calibri"/>
                <a:cs typeface="Calibri"/>
              </a:rPr>
              <a:t>B’(+r) = 0.627</a:t>
            </a:r>
          </a:p>
          <a:p>
            <a:r>
              <a:rPr lang="en-US" dirty="0">
                <a:latin typeface="Calibri"/>
                <a:cs typeface="Calibri"/>
              </a:rPr>
              <a:t>B’(-r)  = 0.373</a:t>
            </a:r>
          </a:p>
        </p:txBody>
      </p:sp>
      <p:sp>
        <p:nvSpPr>
          <p:cNvPr id="30" name="TextBox 29"/>
          <p:cNvSpPr txBox="1"/>
          <p:nvPr/>
        </p:nvSpPr>
        <p:spPr>
          <a:xfrm>
            <a:off x="5257800" y="2895600"/>
            <a:ext cx="1399128" cy="646331"/>
          </a:xfrm>
          <a:prstGeom prst="rect">
            <a:avLst/>
          </a:prstGeom>
          <a:noFill/>
        </p:spPr>
        <p:txBody>
          <a:bodyPr wrap="none" rtlCol="0">
            <a:spAutoFit/>
          </a:bodyPr>
          <a:lstStyle/>
          <a:p>
            <a:r>
              <a:rPr lang="en-US" dirty="0">
                <a:latin typeface="Calibri"/>
                <a:cs typeface="Calibri"/>
              </a:rPr>
              <a:t>B(+r) = 0.883</a:t>
            </a:r>
          </a:p>
          <a:p>
            <a:r>
              <a:rPr lang="en-US" dirty="0">
                <a:latin typeface="Calibri"/>
                <a:cs typeface="Calibri"/>
              </a:rPr>
              <a:t>B(-r)  = 0.117</a:t>
            </a:r>
          </a:p>
        </p:txBody>
      </p:sp>
      <p:cxnSp>
        <p:nvCxnSpPr>
          <p:cNvPr id="32" name="Straight Arrow Connector 31"/>
          <p:cNvCxnSpPr>
            <a:stCxn id="3" idx="3"/>
            <a:endCxn id="27" idx="1"/>
          </p:cNvCxnSpPr>
          <p:nvPr/>
        </p:nvCxnSpPr>
        <p:spPr>
          <a:xfrm flipV="1">
            <a:off x="1927140" y="2151966"/>
            <a:ext cx="1128265" cy="1066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28" idx="0"/>
          </p:cNvCxnSpPr>
          <p:nvPr/>
        </p:nvCxnSpPr>
        <p:spPr>
          <a:xfrm flipH="1">
            <a:off x="3747564" y="2514600"/>
            <a:ext cx="62436" cy="3442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p:nvPr/>
        </p:nvCxnSpPr>
        <p:spPr>
          <a:xfrm>
            <a:off x="6019800" y="2514600"/>
            <a:ext cx="10376" cy="3442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a:stCxn id="28" idx="3"/>
            <a:endCxn id="29" idx="1"/>
          </p:cNvCxnSpPr>
          <p:nvPr/>
        </p:nvCxnSpPr>
        <p:spPr>
          <a:xfrm flipV="1">
            <a:off x="4447128" y="2151966"/>
            <a:ext cx="818077" cy="10300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91848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Calibri"/>
                <a:ea typeface="ＭＳ Ｐゴシック" pitchFamily="34" charset="-128"/>
                <a:cs typeface="Calibri"/>
              </a:rPr>
              <a:t>The Forward Algorithm</a:t>
            </a:r>
          </a:p>
        </p:txBody>
      </p:sp>
      <p:sp>
        <p:nvSpPr>
          <p:cNvPr id="33795" name="Rectangle 3"/>
          <p:cNvSpPr>
            <a:spLocks noGrp="1" noChangeArrowheads="1"/>
          </p:cNvSpPr>
          <p:nvPr>
            <p:ph idx="1"/>
          </p:nvPr>
        </p:nvSpPr>
        <p:spPr>
          <a:xfrm>
            <a:off x="1066800" y="1219200"/>
            <a:ext cx="8458200" cy="4525963"/>
          </a:xfrm>
        </p:spPr>
        <p:txBody>
          <a:bodyPr/>
          <a:lstStyle/>
          <a:p>
            <a:r>
              <a:rPr lang="en-US" sz="2400" dirty="0">
                <a:latin typeface="Calibri"/>
                <a:ea typeface="ＭＳ Ｐゴシック" pitchFamily="34" charset="-128"/>
                <a:cs typeface="Calibri"/>
              </a:rPr>
              <a:t>We are given evidence at each time and want to know</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We can derive the following updates</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pic>
        <p:nvPicPr>
          <p:cNvPr id="1216516"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743200" y="3800475"/>
            <a:ext cx="3154363"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4" name="Picture 12" descr="txp_fig"/>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255713" y="3260725"/>
            <a:ext cx="3468687" cy="31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6518" name="Picture 6" descr="txp_fig"/>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2727325" y="4632325"/>
            <a:ext cx="578167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6519" name="Picture 7" descr="txp_fig"/>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2773363" y="5470525"/>
            <a:ext cx="5840412"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7" name="Picture 10" descr="txp_fig"/>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3424238" y="1905000"/>
            <a:ext cx="2822575" cy="31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8" name="AutoShape 11"/>
          <p:cNvSpPr>
            <a:spLocks noChangeArrowheads="1"/>
          </p:cNvSpPr>
          <p:nvPr/>
        </p:nvSpPr>
        <p:spPr bwMode="auto">
          <a:xfrm>
            <a:off x="8305800" y="2819400"/>
            <a:ext cx="3581400" cy="990600"/>
          </a:xfrm>
          <a:prstGeom prst="wedgeRectCallout">
            <a:avLst>
              <a:gd name="adj1" fmla="val -146411"/>
              <a:gd name="adj2" fmla="val 10671"/>
            </a:avLst>
          </a:prstGeom>
          <a:solidFill>
            <a:schemeClr val="accent1"/>
          </a:solidFill>
          <a:ln w="9525">
            <a:solidFill>
              <a:schemeClr val="tx1"/>
            </a:solidFill>
            <a:miter lim="800000"/>
            <a:headEnd/>
            <a:tailEnd/>
          </a:ln>
        </p:spPr>
        <p:txBody>
          <a:bodyPr/>
          <a:lstStyle/>
          <a:p>
            <a:pPr algn="ctr"/>
            <a:r>
              <a:rPr lang="en-US" dirty="0">
                <a:latin typeface="Calibri"/>
                <a:cs typeface="Calibri"/>
              </a:rPr>
              <a:t>We can normalize as we go if we want to have P(</a:t>
            </a:r>
            <a:r>
              <a:rPr lang="en-US" dirty="0" err="1">
                <a:latin typeface="Calibri"/>
                <a:cs typeface="Calibri"/>
              </a:rPr>
              <a:t>x|e</a:t>
            </a:r>
            <a:r>
              <a:rPr lang="en-US" dirty="0">
                <a:latin typeface="Calibri"/>
                <a:cs typeface="Calibri"/>
              </a:rPr>
              <a:t>) at each time step, or just once at the end…</a:t>
            </a:r>
          </a:p>
        </p:txBody>
      </p:sp>
    </p:spTree>
    <p:extLst>
      <p:ext uri="{BB962C8B-B14F-4D97-AF65-F5344CB8AC3E}">
        <p14:creationId xmlns:p14="http://schemas.microsoft.com/office/powerpoint/2010/main" val="30063521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65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165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16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a:ea typeface="ＭＳ Ｐゴシック" pitchFamily="34" charset="-128"/>
              </a:rPr>
              <a:t>Value of X at a given time is called the </a:t>
            </a:r>
            <a:r>
              <a:rPr lang="en-US" sz="2400" dirty="0">
                <a:solidFill>
                  <a:srgbClr val="CC0000"/>
                </a:solidFill>
                <a:ea typeface="ＭＳ Ｐゴシック" pitchFamily="34" charset="-128"/>
              </a:rPr>
              <a:t>state</a:t>
            </a: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r>
              <a:rPr lang="en-US" sz="2400" dirty="0">
                <a:ea typeface="ＭＳ Ｐゴシック" pitchFamily="34" charset="-128"/>
              </a:rPr>
              <a:t>Parameters: called </a:t>
            </a:r>
            <a:r>
              <a:rPr lang="en-US" sz="2400" dirty="0">
                <a:solidFill>
                  <a:srgbClr val="CC0000"/>
                </a:solidFill>
                <a:ea typeface="ＭＳ Ｐゴシック" pitchFamily="34" charset="-128"/>
              </a:rPr>
              <a:t>transition probabilities </a:t>
            </a:r>
            <a:r>
              <a:rPr lang="en-US" sz="2400" dirty="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transition probabilities the same at all times</a:t>
            </a:r>
          </a:p>
          <a:p>
            <a:pPr lvl="1">
              <a:lnSpc>
                <a:spcPct val="90000"/>
              </a:lnSpc>
            </a:pPr>
            <a:r>
              <a:rPr lang="en-US" sz="2400" dirty="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Online Belief Updates</a:t>
            </a:r>
          </a:p>
        </p:txBody>
      </p:sp>
      <p:sp>
        <p:nvSpPr>
          <p:cNvPr id="3" name="Content Placeholder 2"/>
          <p:cNvSpPr>
            <a:spLocks noGrp="1"/>
          </p:cNvSpPr>
          <p:nvPr>
            <p:ph idx="1"/>
          </p:nvPr>
        </p:nvSpPr>
        <p:spPr/>
        <p:txBody>
          <a:bodyPr/>
          <a:lstStyle/>
          <a:p>
            <a:r>
              <a:rPr lang="en-US" sz="2400" dirty="0">
                <a:latin typeface="Calibri"/>
                <a:cs typeface="Calibri"/>
              </a:rPr>
              <a:t>Every time step, we start with current P(X | evidence)</a:t>
            </a:r>
          </a:p>
          <a:p>
            <a:r>
              <a:rPr lang="en-US" sz="2400" dirty="0">
                <a:latin typeface="Calibri"/>
                <a:cs typeface="Calibri"/>
              </a:rPr>
              <a:t>We update for time:</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We update for evidence:</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a:p>
            <a:r>
              <a:rPr lang="en-US" sz="2400" dirty="0">
                <a:latin typeface="Calibri"/>
                <a:cs typeface="Calibri"/>
              </a:rPr>
              <a:t>The forward algorithm does both at once (and </a:t>
            </a:r>
            <a:r>
              <a:rPr lang="en-US" sz="2400" dirty="0" err="1">
                <a:latin typeface="Calibri"/>
                <a:cs typeface="Calibri"/>
              </a:rPr>
              <a:t>doesn</a:t>
            </a:r>
            <a:r>
              <a:rPr lang="ja-JP" altLang="en-US" sz="2400" dirty="0">
                <a:latin typeface="Calibri"/>
                <a:cs typeface="Calibri"/>
              </a:rPr>
              <a:t>’</a:t>
            </a:r>
            <a:r>
              <a:rPr lang="en-US" sz="2400" dirty="0">
                <a:latin typeface="Calibri"/>
                <a:cs typeface="Calibri"/>
              </a:rPr>
              <a:t>t normalize)</a:t>
            </a:r>
          </a:p>
          <a:p>
            <a:endParaRPr lang="en-US" sz="2400" dirty="0">
              <a:latin typeface="Calibri"/>
              <a:cs typeface="Calibri"/>
            </a:endParaRPr>
          </a:p>
          <a:p>
            <a:endParaRPr lang="en-US" sz="2400" dirty="0">
              <a:latin typeface="Calibri"/>
              <a:cs typeface="Calibri"/>
            </a:endParaRPr>
          </a:p>
        </p:txBody>
      </p:sp>
      <p:pic>
        <p:nvPicPr>
          <p:cNvPr id="5" name="Picture 13" descr="txp_fi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2740025"/>
            <a:ext cx="6629400"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4" descr="txp_fi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219200" y="4945062"/>
            <a:ext cx="511492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7"/>
          <p:cNvGrpSpPr>
            <a:grpSpLocks/>
          </p:cNvGrpSpPr>
          <p:nvPr/>
        </p:nvGrpSpPr>
        <p:grpSpPr bwMode="auto">
          <a:xfrm>
            <a:off x="8991600" y="2338607"/>
            <a:ext cx="2133600" cy="785593"/>
            <a:chOff x="4800" y="1056"/>
            <a:chExt cx="912" cy="336"/>
          </a:xfrm>
        </p:grpSpPr>
        <p:sp>
          <p:nvSpPr>
            <p:cNvPr id="8" name="Oval 12"/>
            <p:cNvSpPr>
              <a:spLocks noChangeArrowheads="1"/>
            </p:cNvSpPr>
            <p:nvPr/>
          </p:nvSpPr>
          <p:spPr bwMode="auto">
            <a:xfrm>
              <a:off x="5376" y="1056"/>
              <a:ext cx="336" cy="336"/>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2</a:t>
              </a:r>
            </a:p>
          </p:txBody>
        </p:sp>
        <p:cxnSp>
          <p:nvCxnSpPr>
            <p:cNvPr id="9" name="AutoShape 14"/>
            <p:cNvCxnSpPr>
              <a:cxnSpLocks noChangeShapeType="1"/>
              <a:stCxn id="10" idx="6"/>
              <a:endCxn id="8" idx="2"/>
            </p:cNvCxnSpPr>
            <p:nvPr/>
          </p:nvCxnSpPr>
          <p:spPr bwMode="auto">
            <a:xfrm>
              <a:off x="5145" y="1224"/>
              <a:ext cx="222"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 name="Oval 15"/>
            <p:cNvSpPr>
              <a:spLocks noChangeArrowheads="1"/>
            </p:cNvSpPr>
            <p:nvPr/>
          </p:nvSpPr>
          <p:spPr bwMode="auto">
            <a:xfrm>
              <a:off x="4800" y="1056"/>
              <a:ext cx="336" cy="336"/>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1</a:t>
              </a:r>
            </a:p>
          </p:txBody>
        </p:sp>
      </p:grpSp>
      <p:grpSp>
        <p:nvGrpSpPr>
          <p:cNvPr id="11" name="Group 25"/>
          <p:cNvGrpSpPr>
            <a:grpSpLocks/>
          </p:cNvGrpSpPr>
          <p:nvPr/>
        </p:nvGrpSpPr>
        <p:grpSpPr bwMode="auto">
          <a:xfrm>
            <a:off x="9525000" y="3657600"/>
            <a:ext cx="762000" cy="2285997"/>
            <a:chOff x="5256" y="2199"/>
            <a:chExt cx="336" cy="1008"/>
          </a:xfrm>
        </p:grpSpPr>
        <p:sp>
          <p:nvSpPr>
            <p:cNvPr id="12" name="Oval 18"/>
            <p:cNvSpPr>
              <a:spLocks noChangeArrowheads="1"/>
            </p:cNvSpPr>
            <p:nvPr/>
          </p:nvSpPr>
          <p:spPr bwMode="auto">
            <a:xfrm>
              <a:off x="5256" y="2199"/>
              <a:ext cx="336" cy="336"/>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X</a:t>
              </a:r>
              <a:r>
                <a:rPr lang="en-US" sz="2400" baseline="-25000" dirty="0">
                  <a:latin typeface="Calibri"/>
                  <a:cs typeface="Calibri"/>
                </a:rPr>
                <a:t>2</a:t>
              </a:r>
              <a:endParaRPr lang="en-US" sz="1400" baseline="-25000" dirty="0">
                <a:latin typeface="Calibri"/>
                <a:cs typeface="Calibri"/>
              </a:endParaRPr>
            </a:p>
          </p:txBody>
        </p:sp>
        <p:cxnSp>
          <p:nvCxnSpPr>
            <p:cNvPr id="13" name="AutoShape 19"/>
            <p:cNvCxnSpPr>
              <a:cxnSpLocks noChangeShapeType="1"/>
              <a:stCxn id="12" idx="4"/>
              <a:endCxn id="14" idx="0"/>
            </p:cNvCxnSpPr>
            <p:nvPr/>
          </p:nvCxnSpPr>
          <p:spPr bwMode="auto">
            <a:xfrm>
              <a:off x="5424" y="2544"/>
              <a:ext cx="0" cy="31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4" name="Oval 24"/>
            <p:cNvSpPr>
              <a:spLocks noChangeArrowheads="1"/>
            </p:cNvSpPr>
            <p:nvPr/>
          </p:nvSpPr>
          <p:spPr bwMode="auto">
            <a:xfrm>
              <a:off x="5256" y="2871"/>
              <a:ext cx="336" cy="336"/>
            </a:xfrm>
            <a:prstGeom prst="ellipse">
              <a:avLst/>
            </a:prstGeom>
            <a:solidFill>
              <a:schemeClr val="bg2"/>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2</a:t>
              </a:r>
              <a:endParaRPr lang="en-US" sz="1400" baseline="-25000" dirty="0">
                <a:latin typeface="Calibri"/>
                <a:cs typeface="Calibri"/>
              </a:endParaRPr>
            </a:p>
          </p:txBody>
        </p:sp>
      </p:grpSp>
    </p:spTree>
    <p:extLst>
      <p:ext uri="{BB962C8B-B14F-4D97-AF65-F5344CB8AC3E}">
        <p14:creationId xmlns:p14="http://schemas.microsoft.com/office/powerpoint/2010/main" val="1052485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Pacman</a:t>
            </a:r>
            <a:r>
              <a:rPr lang="en-US" dirty="0"/>
              <a:t> – Sonar (P4)</a:t>
            </a:r>
          </a:p>
        </p:txBody>
      </p:sp>
      <p:pic>
        <p:nvPicPr>
          <p:cNvPr id="5" name="Picture 4" descr="Screen Shot 2014-08-21 at 7.49.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058" y="1219200"/>
            <a:ext cx="6297884" cy="5277193"/>
          </a:xfrm>
          <a:prstGeom prst="rect">
            <a:avLst/>
          </a:prstGeom>
        </p:spPr>
      </p:pic>
      <p:sp>
        <p:nvSpPr>
          <p:cNvPr id="6" name="TextBox 5"/>
          <p:cNvSpPr txBox="1"/>
          <p:nvPr/>
        </p:nvSpPr>
        <p:spPr>
          <a:xfrm>
            <a:off x="7785911" y="6507901"/>
            <a:ext cx="4400514" cy="369332"/>
          </a:xfrm>
          <a:prstGeom prst="rect">
            <a:avLst/>
          </a:prstGeom>
          <a:noFill/>
        </p:spPr>
        <p:txBody>
          <a:bodyPr wrap="none" rtlCol="0">
            <a:spAutoFit/>
          </a:bodyPr>
          <a:lstStyle/>
          <a:p>
            <a:r>
              <a:rPr lang="en-US" dirty="0">
                <a:solidFill>
                  <a:srgbClr val="FF0000"/>
                </a:solidFill>
                <a:latin typeface="Calibri"/>
                <a:cs typeface="Calibri"/>
              </a:rPr>
              <a:t>[Demo: </a:t>
            </a:r>
            <a:r>
              <a:rPr lang="en-US" dirty="0" err="1">
                <a:solidFill>
                  <a:srgbClr val="FF0000"/>
                </a:solidFill>
                <a:latin typeface="Calibri"/>
                <a:cs typeface="Calibri"/>
              </a:rPr>
              <a:t>Pacman</a:t>
            </a:r>
            <a:r>
              <a:rPr lang="en-US" dirty="0">
                <a:solidFill>
                  <a:srgbClr val="FF0000"/>
                </a:solidFill>
                <a:latin typeface="Calibri"/>
                <a:cs typeface="Calibri"/>
              </a:rPr>
              <a:t> – Sonar – No Beliefs(L14D1)]</a:t>
            </a:r>
          </a:p>
        </p:txBody>
      </p:sp>
    </p:spTree>
    <p:extLst>
      <p:ext uri="{BB962C8B-B14F-4D97-AF65-F5344CB8AC3E}">
        <p14:creationId xmlns:p14="http://schemas.microsoft.com/office/powerpoint/2010/main" val="2614130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a:t>
            </a:r>
            <a:r>
              <a:rPr lang="en-US" dirty="0" err="1"/>
              <a:t>Pacman</a:t>
            </a:r>
            <a:r>
              <a:rPr lang="en-US" dirty="0"/>
              <a:t> – Sonar (with beliefs)</a:t>
            </a:r>
          </a:p>
        </p:txBody>
      </p:sp>
      <p:pic>
        <p:nvPicPr>
          <p:cNvPr id="5" name="Pacman sonar (P4) -- with belie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28414422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Next Time: Particle Filtering and Applications of HMMs</a:t>
            </a:r>
          </a:p>
        </p:txBody>
      </p:sp>
    </p:spTree>
    <p:extLst>
      <p:ext uri="{BB962C8B-B14F-4D97-AF65-F5344CB8AC3E}">
        <p14:creationId xmlns:p14="http://schemas.microsoft.com/office/powerpoint/2010/main" val="18286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a:ea typeface="ＭＳ Ｐゴシック" pitchFamily="34" charset="-128"/>
              </a:rPr>
              <a:t>Basic conditional independence:</a:t>
            </a:r>
          </a:p>
          <a:p>
            <a:pPr lvl="1">
              <a:lnSpc>
                <a:spcPct val="80000"/>
              </a:lnSpc>
            </a:pPr>
            <a:r>
              <a:rPr lang="en-US" sz="2400" dirty="0">
                <a:ea typeface="ＭＳ Ｐゴシック" pitchFamily="34" charset="-128"/>
              </a:rPr>
              <a:t>Past and future </a:t>
            </a:r>
            <a:r>
              <a:rPr lang="en-US" sz="2400">
                <a:ea typeface="ＭＳ Ｐゴシック" pitchFamily="34" charset="-128"/>
              </a:rPr>
              <a:t>independent given </a:t>
            </a:r>
            <a:r>
              <a:rPr lang="en-US" sz="2400" dirty="0">
                <a:ea typeface="ＭＳ Ｐゴシック" pitchFamily="34" charset="-128"/>
              </a:rPr>
              <a:t>the present</a:t>
            </a:r>
          </a:p>
          <a:p>
            <a:pPr lvl="1">
              <a:lnSpc>
                <a:spcPct val="80000"/>
              </a:lnSpc>
            </a:pPr>
            <a:r>
              <a:rPr lang="en-US" sz="2400" dirty="0">
                <a:ea typeface="ＭＳ Ｐゴシック" pitchFamily="34" charset="-128"/>
              </a:rPr>
              <a:t>Each time step only depends on the previous</a:t>
            </a:r>
          </a:p>
          <a:p>
            <a:pPr lvl="1">
              <a:lnSpc>
                <a:spcPct val="80000"/>
              </a:lnSpc>
            </a:pPr>
            <a:r>
              <a:rPr lang="en-US" sz="2400" dirty="0">
                <a:ea typeface="ＭＳ Ｐゴシック" pitchFamily="34" charset="-128"/>
              </a:rPr>
              <a:t>This is called the (first order) Markov property</a:t>
            </a:r>
          </a:p>
          <a:p>
            <a:pPr lvl="1">
              <a:lnSpc>
                <a:spcPct val="80000"/>
              </a:lnSpc>
            </a:pPr>
            <a:endParaRPr lang="en-US" sz="2400" dirty="0">
              <a:ea typeface="ＭＳ Ｐゴシック" pitchFamily="34" charset="-128"/>
            </a:endParaRPr>
          </a:p>
          <a:p>
            <a:pPr>
              <a:lnSpc>
                <a:spcPct val="80000"/>
              </a:lnSpc>
            </a:pPr>
            <a:r>
              <a:rPr lang="en-US" sz="2800" dirty="0">
                <a:ea typeface="ＭＳ Ｐゴシック" pitchFamily="34" charset="-128"/>
              </a:rPr>
              <a:t>Note that the chain is just a (</a:t>
            </a:r>
            <a:r>
              <a:rPr lang="en-US" sz="2800" dirty="0" err="1">
                <a:ea typeface="ＭＳ Ｐゴシック" pitchFamily="34" charset="-128"/>
              </a:rPr>
              <a:t>growable</a:t>
            </a:r>
            <a:r>
              <a:rPr lang="en-US" sz="2800" dirty="0">
                <a:ea typeface="ＭＳ Ｐゴシック" pitchFamily="34" charset="-128"/>
              </a:rPr>
              <a:t>) BN</a:t>
            </a:r>
          </a:p>
          <a:p>
            <a:pPr lvl="1">
              <a:lnSpc>
                <a:spcPct val="80000"/>
              </a:lnSpc>
            </a:pPr>
            <a:r>
              <a:rPr lang="en-US" sz="2400" dirty="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a:ea typeface="ＭＳ Ｐゴシック" pitchFamily="34" charset="-128"/>
              </a:rPr>
              <a:t>States: X = {rain, sun}</a:t>
            </a:r>
          </a:p>
          <a:p>
            <a:pPr marL="457176" lvl="1" indent="0">
              <a:buNone/>
            </a:pPr>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CPT</a:t>
            </a: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ext uri="{D42A27DB-BD31-4B8C-83A1-F6EECF244321}">
                <p14:modId xmlns:p14="http://schemas.microsoft.com/office/powerpoint/2010/main" val="3275707149"/>
              </p:ext>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a:ea typeface="ＭＳ Ｐゴシック" pitchFamily="34" charset="-128"/>
              </a:rPr>
              <a:t>Initial distribution: 1.0 sun</a:t>
            </a:r>
          </a:p>
          <a:p>
            <a:pPr lvl="2"/>
            <a:endParaRPr lang="en-US" dirty="0">
              <a:ea typeface="ＭＳ Ｐゴシック" pitchFamily="34" charset="-128"/>
            </a:endParaRPr>
          </a:p>
          <a:p>
            <a:r>
              <a:rPr lang="en-US" sz="2800" dirty="0">
                <a:ea typeface="ＭＳ Ｐゴシック" pitchFamily="34" charset="-128"/>
              </a:rPr>
              <a:t>CPT P(</a:t>
            </a:r>
            <a:r>
              <a:rPr lang="en-US" sz="2800" dirty="0" err="1">
                <a:ea typeface="ＭＳ Ｐゴシック" pitchFamily="34" charset="-128"/>
              </a:rPr>
              <a:t>X</a:t>
            </a:r>
            <a:r>
              <a:rPr lang="en-US" sz="2800" baseline="-25000" dirty="0" err="1">
                <a:ea typeface="ＭＳ Ｐゴシック" pitchFamily="34" charset="-128"/>
              </a:rPr>
              <a:t>t</a:t>
            </a:r>
            <a:r>
              <a:rPr lang="en-US" sz="2800" dirty="0">
                <a:ea typeface="ＭＳ Ｐゴシック" pitchFamily="34" charset="-128"/>
              </a:rPr>
              <a:t> | X</a:t>
            </a:r>
            <a:r>
              <a:rPr lang="en-US" sz="2800" baseline="-25000" dirty="0">
                <a:ea typeface="ＭＳ Ｐゴシック" pitchFamily="34" charset="-128"/>
              </a:rPr>
              <a:t>t-1</a:t>
            </a:r>
            <a:r>
              <a:rPr lang="en-US" sz="2800" dirty="0">
                <a:ea typeface="ＭＳ Ｐゴシック" pitchFamily="34" charset="-128"/>
              </a:rPr>
              <a:t>):</a:t>
            </a:r>
          </a:p>
          <a:p>
            <a:pPr lvl="1"/>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Markov Chain: Weather</a:t>
            </a:r>
          </a:p>
        </p:txBody>
      </p:sp>
      <p:sp>
        <p:nvSpPr>
          <p:cNvPr id="3" name="Content Placeholder 2"/>
          <p:cNvSpPr>
            <a:spLocks noGrp="1"/>
          </p:cNvSpPr>
          <p:nvPr>
            <p:ph idx="1"/>
          </p:nvPr>
        </p:nvSpPr>
        <p:spPr/>
        <p:txBody>
          <a:bodyPr/>
          <a:lstStyle/>
          <a:p>
            <a:r>
              <a:rPr lang="en-US" dirty="0"/>
              <a:t>Initial distribution: 1.0 sun</a:t>
            </a:r>
          </a:p>
          <a:p>
            <a:endParaRPr lang="en-US" dirty="0"/>
          </a:p>
          <a:p>
            <a:endParaRPr lang="en-US" dirty="0"/>
          </a:p>
          <a:p>
            <a:endParaRPr lang="en-US" dirty="0"/>
          </a:p>
          <a:p>
            <a:r>
              <a:rPr lang="en-US" dirty="0"/>
              <a:t>What is the probability distribution after one step?</a:t>
            </a:r>
          </a:p>
        </p:txBody>
      </p:sp>
      <p:sp>
        <p:nvSpPr>
          <p:cNvPr id="5" name="Oval 4"/>
          <p:cNvSpPr>
            <a:spLocks noChangeArrowheads="1"/>
          </p:cNvSpPr>
          <p:nvPr/>
        </p:nvSpPr>
        <p:spPr bwMode="auto">
          <a:xfrm>
            <a:off x="7529513" y="19192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9192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11818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8200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20574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2875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3716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9098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538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3062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0198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38377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a:ea typeface="ＭＳ Ｐゴシック" pitchFamily="34" charset="-128"/>
              </a:rPr>
              <a:t>Question: What’</a:t>
            </a:r>
            <a:r>
              <a:rPr lang="en-US" altLang="ja-JP" sz="2800" dirty="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840993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sun</a:t>
            </a:r>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a:t>	</a:t>
            </a:r>
          </a:p>
          <a:p>
            <a:pPr>
              <a:buFont typeface="Wingdings" charset="0"/>
              <a:buChar char="§"/>
              <a:defRPr/>
            </a:pPr>
            <a:r>
              <a:rPr lang="en-US" sz="2800" dirty="0"/>
              <a:t>From initial observation of rain</a:t>
            </a:r>
          </a:p>
          <a:p>
            <a:pPr>
              <a:buFont typeface="Wingdings" charset="0"/>
              <a:buChar char="§"/>
              <a:defRPr/>
            </a:pPr>
            <a:endParaRPr lang="en-US" sz="2800" dirty="0"/>
          </a:p>
          <a:p>
            <a:pPr>
              <a:buFont typeface="Wingdings" charset="0"/>
              <a:buChar char="§"/>
              <a:defRPr/>
            </a:pPr>
            <a:endParaRPr lang="en-US" sz="2800" dirty="0"/>
          </a:p>
          <a:p>
            <a:pPr lvl="4">
              <a:buFont typeface="Wingdings" charset="0"/>
              <a:buChar char="§"/>
              <a:defRPr/>
            </a:pPr>
            <a:endParaRPr lang="en-US" sz="1600" dirty="0"/>
          </a:p>
          <a:p>
            <a:pPr>
              <a:buFont typeface="Wingdings" charset="0"/>
              <a:buChar char="§"/>
              <a:defRPr/>
            </a:pPr>
            <a:r>
              <a:rPr lang="en-US" sz="2800" dirty="0"/>
              <a:t>From yet another initial distribution P(X</a:t>
            </a:r>
            <a:r>
              <a:rPr lang="en-US" sz="2800" baseline="-25000" dirty="0"/>
              <a:t>1</a:t>
            </a:r>
            <a:r>
              <a:rPr lang="en-US" sz="2800" dirty="0"/>
              <a:t>):</a:t>
            </a:r>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a:solidFill>
                  <a:srgbClr val="FF0000"/>
                </a:solidFill>
                <a:latin typeface="Calibri"/>
                <a:cs typeface="Calibri"/>
              </a:rPr>
              <a:t>[Demo: L13D1,2,3]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 name="FIRSTPABBEEL@W80480ZJATPT3PP7" val="4106"/>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 e_1)&#10;\]&#10;\end{document}&#10;"/>
  <p:tag name="FILENAME" val="txp_fig"/>
  <p:tag name="FORMAT" val="pngmono"/>
  <p:tag name="RES" val="1200"/>
  <p:tag name="BLEND" val="0"/>
  <p:tag name="TRANSPARENT" val="0"/>
  <p:tag name="TBUG" val="0"/>
  <p:tag name="ALLOWFS" val="0"/>
  <p:tag name="MAGNIFICATION" val="1350"/>
  <p:tag name="ORIGWIDTH" val="88"/>
  <p:tag name="PICTUREFILESIZE" val="483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MAGNIFICATION" val="1351"/>
  <p:tag name="ORIGWIDTH" val="61"/>
  <p:tag name="PICTUREFILESIZE" val="405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 e_1) = P(x_1, e_1) / P(e_1)&#10;\]&#10;\end{document}&#10;"/>
  <p:tag name="FILENAME" val="txp_fig"/>
  <p:tag name="FORMAT" val="pngmono"/>
  <p:tag name="RES" val="1200"/>
  <p:tag name="BLEND" val="0"/>
  <p:tag name="TRANSPARENT" val="0"/>
  <p:tag name="TBUG" val="0"/>
  <p:tag name="ALLOWFS" val="0"/>
  <p:tag name="MAGNIFICATION" val="886"/>
  <p:tag name="ORIGWIDTH" val="269"/>
  <p:tag name="PICTUREFILESIZE" val="11776"/>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x_1) P(e_1 | x_1)&#10;\]&#10;\end{document}&#10;"/>
  <p:tag name="FILENAME" val="txp_fig"/>
  <p:tag name="FORMAT" val="pngmono"/>
  <p:tag name="RES" val="1200"/>
  <p:tag name="BLEND" val="0"/>
  <p:tag name="TRANSPARENT" val="0"/>
  <p:tag name="TBUG" val="0"/>
  <p:tag name="ALLOWFS" val="0"/>
  <p:tag name="MAGNIFICATION" val="886"/>
  <p:tag name="ORIGWIDTH" val="165"/>
  <p:tag name="PICTUREFILESIZE" val="8130"/>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ropto_{X_1} P(x_1, e_1)&#10;\]&#10;\end{document}&#10;"/>
  <p:tag name="FILENAME" val="txp_fig"/>
  <p:tag name="FORMAT" val="pngmono"/>
  <p:tag name="RES" val="1200"/>
  <p:tag name="BLEND" val="0"/>
  <p:tag name="TRANSPARENT" val="0"/>
  <p:tag name="TBUG" val="0"/>
  <p:tag name="ALLOWFS" val="0"/>
  <p:tag name="MAGNIFICATION" val="886"/>
  <p:tag name="ORIGWIDTH" val="133"/>
  <p:tag name="PICTUREFILESIZE" val="7274"/>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 = \sum_{x_1} P(x_1, x_2)&#10;\]&#10;\end{document}&#10;"/>
  <p:tag name="FILENAME" val="txp_fig"/>
  <p:tag name="FORMAT" val="pngmono"/>
  <p:tag name="RES" val="1200"/>
  <p:tag name="BLEND" val="0"/>
  <p:tag name="TRANSPARENT" val="0"/>
  <p:tag name="TBUG" val="0"/>
  <p:tag name="ALLOWFS" val="0"/>
  <p:tag name="MAGNIFICATION" val="886"/>
  <p:tag name="ORIGWIDTH" val="205"/>
  <p:tag name="PICTUREFILESIZE" val="12695"/>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sum_{x_1} P(x_1) P(x_2 | x_1)&#10;\]&#10;\end{document}&#10;"/>
  <p:tag name="FILENAME" val="txp_fig"/>
  <p:tag name="FORMAT" val="pngmono"/>
  <p:tag name="RES" val="1200"/>
  <p:tag name="BLEND" val="0"/>
  <p:tag name="TRANSPARENT" val="0"/>
  <p:tag name="TBUG" val="0"/>
  <p:tag name="ALLOWFS" val="0"/>
  <p:tag name="MAGNIFICATION" val="886"/>
  <p:tag name="ORIGWIDTH" val="196"/>
  <p:tag name="PICTUREFILESIZE" val="12778"/>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B(X_t) = P(X_{t}|e_{1:t})}&#10;\]&#10;\end{document}&#10;"/>
  <p:tag name="FILENAME" val="txp_fig"/>
  <p:tag name="FORMAT" val="png16m"/>
  <p:tag name="RES" val="1200"/>
  <p:tag name="BLEND" val="0"/>
  <p:tag name="TRANSPARENT" val="0"/>
  <p:tag name="TBUG" val="0"/>
  <p:tag name="ALLOWFS" val="0"/>
  <p:tag name="ORIGWIDTH" val="187"/>
  <p:tag name="PICTUREFILESIZE" val="14201"/>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B(X)} \propto \textcolor{Orange}{P(e| X)} \textcolor{OliveGreen}{B'(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11"/>
  <p:tag name="PICTUREFILESIZE" val="19959"/>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def\argmax{\mathop{\rm arg\,max}}&#10;\begin{document}&#10;\[&#10;= \sum_{x_{t-1}} P(x_{t-1}, x_t, e_{1: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0"/>
  <p:tag name="PICTUREFILESIZE" val="11969"/>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P(x_t | e_{1:t}) \propto_X \textcolor{BrickRed}{P(x_t, e_{1:t})}&#10;\]&#10;\end{document}&#10;"/>
  <p:tag name="FILENAME" val="txp_fig"/>
  <p:tag name="FORMAT" val="png16m"/>
  <p:tag name="RES" val="1200"/>
  <p:tag name="BLEND" val="0"/>
  <p:tag name="TRANSPARENT" val="0"/>
  <p:tag name="TBUG" val="0"/>
  <p:tag name="ALLOWFS" val="0"/>
  <p:tag name="MAGNIFICATION" val="1183"/>
  <p:tag name="ORIGWIDTH" val="231"/>
  <p:tag name="PICTUREFILESIZE" val="19653"/>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 \sum_{x_{t-1}} \textcolor{BrickRed}{P(x_{t-1}, e_{1:t-1})} P(x_t | x_{t-1}) P(e_t | x_t)&#10;\]&#10;\end{document}&#10;"/>
  <p:tag name="EXTERNALNAME" val="txp_fig"/>
  <p:tag name="BLEND" val="False"/>
  <p:tag name="TRANSPARENT" val="False"/>
  <p:tag name="KEEPFILES" val="False"/>
  <p:tag name="DEBUGPAUSE" val="False"/>
  <p:tag name="RESOLUTION" val="1200"/>
  <p:tag name="TIMEOUT" val="(none)"/>
  <p:tag name="BOXWIDTH" val="563"/>
  <p:tag name="BOXHEIGHT" val="414"/>
  <p:tag name="BOXFONT" val="10"/>
  <p:tag name="BOXWRAP" val="False"/>
  <p:tag name="WORKAROUNDTRANSPARENCYBUG" val="False"/>
  <p:tag name="ALLOWFONTSUBSTITUTION" val="False"/>
  <p:tag name="BITMAPFORMAT" val="png16m"/>
  <p:tag name="ORIGWIDTH" val="385"/>
  <p:tag name="PICTUREFILESIZE" val="35871"/>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 P(e_t | x_t) \sum_{x_{t-1}} P(x_t | x_{t-1})  \textcolor{BrickRed}{P(x_{t-1}, e_{1:t-1})}&#10;\]&#10;\end{document}&#10;"/>
  <p:tag name="EXTERNALNAME" val="txp_fig"/>
  <p:tag name="BLEND" val="False"/>
  <p:tag name="TRANSPARENT" val="False"/>
  <p:tag name="KEEPFILES" val="False"/>
  <p:tag name="DEBUGPAUSE" val="False"/>
  <p:tag name="RESOLUTION" val="1200"/>
  <p:tag name="TIMEOUT" val="(none)"/>
  <p:tag name="BOXWIDTH" val="563"/>
  <p:tag name="BOXHEIGHT" val="414"/>
  <p:tag name="BOXFONT" val="10"/>
  <p:tag name="BOXWRAP" val="False"/>
  <p:tag name="WORKAROUNDTRANSPARENCYBUG" val="False"/>
  <p:tag name="ALLOWFONTSUBSTITUTION" val="False"/>
  <p:tag name="BITMAPFORMAT" val="png16m"/>
  <p:tag name="ORIGWIDTH" val="389"/>
  <p:tag name="PICTUREFILESIZE" val="36054"/>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B_t(X) = P(X_t | e_{1:t})&#10;\]&#10;\end{document}&#10;"/>
  <p:tag name="FILENAME" val="txp_fig"/>
  <p:tag name="FORMAT" val="png16m"/>
  <p:tag name="RES" val="1200"/>
  <p:tag name="BLEND" val="0"/>
  <p:tag name="TRANSPARENT" val="0"/>
  <p:tag name="TBUG" val="0"/>
  <p:tag name="ALLOWFS" val="0"/>
  <p:tag name="MAGNIFICATION" val="1182"/>
  <p:tag name="ORIGWIDTH" val="188"/>
  <p:tag name="PICTUREFILESIZE" val="1413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OliveGreen}{P(x_{t}|e_{1:t-1})} = \sum_{x_{t-1}}  \textcolor{BrickRed}{P(x_{t-1}|e_{1:t-1})} \cdot P(x_{t}| x_{t-1})&#10;\]&#10;\end{document}&#10;"/>
  <p:tag name="FILENAME" val="txp_fig"/>
  <p:tag name="FORMAT" val="png16m"/>
  <p:tag name="RES" val="1200"/>
  <p:tag name="BLEND" val="0"/>
  <p:tag name="TRANSPARENT" val="0"/>
  <p:tag name="TBUG" val="0"/>
  <p:tag name="ALLOWFS" val="0"/>
  <p:tag name="ORIGWIDTH" val="443"/>
  <p:tag name="PICTUREFILESIZE" val="40221"/>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P(x_{t}|e_{1:t})} \propto_X \textcolor{OliveGreen}{P(x_{t}|e_{1:t-1})}\cdot P(e_{t}| x_{t}) &#10;\]&#10;\end{document}&#10;"/>
  <p:tag name="FILENAME" val="txp_fig"/>
  <p:tag name="FORMAT" val="png16m"/>
  <p:tag name="RES" val="1200"/>
  <p:tag name="BLEND" val="0"/>
  <p:tag name="TRANSPARENT" val="0"/>
  <p:tag name="TBUG" val="0"/>
  <p:tag name="ALLOWFS" val="0"/>
  <p:tag name="ORIGWIDTH" val="343"/>
  <p:tag name="PICTUREFILESIZE" val="28347"/>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71927</TotalTime>
  <Words>1795</Words>
  <Application>Microsoft Office PowerPoint</Application>
  <PresentationFormat>Widescreen</PresentationFormat>
  <Paragraphs>539</Paragraphs>
  <Slides>43</Slides>
  <Notes>17</Notes>
  <HiddenSlides>0</HiddenSlides>
  <MMClips>6</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dan-berkeley-nlp-v1</vt:lpstr>
      <vt:lpstr>CS 370: Artificial Intelligence </vt:lpstr>
      <vt:lpstr>Probability Recap</vt:lpstr>
      <vt:lpstr>Reasoning over Time or Space</vt:lpstr>
      <vt:lpstr>Markov Models</vt:lpstr>
      <vt:lpstr>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Hidden Markov Models</vt:lpstr>
      <vt:lpstr>Pacman – Sonar (P4)</vt:lpstr>
      <vt:lpstr>Video of Demo Pacman – Sonar (no beliefs)</vt:lpstr>
      <vt:lpstr>Hidden Markov Models</vt:lpstr>
      <vt:lpstr>Example: Weather HMM</vt:lpstr>
      <vt:lpstr>Example: Ghostbusters HMM</vt:lpstr>
      <vt:lpstr>Video of Demo Ghostbusters – Circular Dynamics -- HMM</vt:lpstr>
      <vt:lpstr>Conditional Independence</vt:lpstr>
      <vt:lpstr>Real HMM Examples</vt:lpstr>
      <vt:lpstr>Filtering / Monitoring</vt:lpstr>
      <vt:lpstr>Example: Robot Localization</vt:lpstr>
      <vt:lpstr>Example: Robot Localization</vt:lpstr>
      <vt:lpstr>Example: Robot Localization</vt:lpstr>
      <vt:lpstr>Example: Robot Localization</vt:lpstr>
      <vt:lpstr>Example: Robot Localization</vt:lpstr>
      <vt:lpstr>Example: Robot Localization</vt:lpstr>
      <vt:lpstr>Inference: Base Cases</vt:lpstr>
      <vt:lpstr>Passage of Time</vt:lpstr>
      <vt:lpstr>Example: Passage of Time</vt:lpstr>
      <vt:lpstr>Observation</vt:lpstr>
      <vt:lpstr>Example: Observation</vt:lpstr>
      <vt:lpstr>Example: Weather HMM</vt:lpstr>
      <vt:lpstr>The Forward Algorithm</vt:lpstr>
      <vt:lpstr>Online Belief Updates</vt:lpstr>
      <vt:lpstr>Pacman – Sonar (P4)</vt:lpstr>
      <vt:lpstr>Video of Demo Pacman – Sonar (with beliefs)</vt:lpstr>
      <vt:lpstr>Next Time: Particle Filtering and Applications of HMMs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Pieter Abbeel</cp:lastModifiedBy>
  <cp:revision>4114</cp:revision>
  <cp:lastPrinted>2015-03-31T15:48:56Z</cp:lastPrinted>
  <dcterms:created xsi:type="dcterms:W3CDTF">2004-08-27T04:16:05Z</dcterms:created>
  <dcterms:modified xsi:type="dcterms:W3CDTF">2022-12-09T22:39:33Z</dcterms:modified>
</cp:coreProperties>
</file>